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8" r:id="rId4"/>
    <p:sldId id="264" r:id="rId5"/>
    <p:sldId id="265" r:id="rId6"/>
    <p:sldId id="259" r:id="rId7"/>
    <p:sldId id="260" r:id="rId8"/>
    <p:sldId id="261" r:id="rId9"/>
    <p:sldId id="280" r:id="rId10"/>
    <p:sldId id="272" r:id="rId11"/>
    <p:sldId id="274" r:id="rId12"/>
    <p:sldId id="275" r:id="rId13"/>
    <p:sldId id="276" r:id="rId14"/>
    <p:sldId id="277" r:id="rId15"/>
    <p:sldId id="278" r:id="rId16"/>
    <p:sldId id="269" r:id="rId17"/>
    <p:sldId id="271" r:id="rId18"/>
    <p:sldId id="268" r:id="rId19"/>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713" autoAdjust="0"/>
  </p:normalViewPr>
  <p:slideViewPr>
    <p:cSldViewPr snapToGrid="0">
      <p:cViewPr varScale="1">
        <p:scale>
          <a:sx n="41" d="100"/>
          <a:sy n="41" d="100"/>
        </p:scale>
        <p:origin x="1314"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68574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32262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230266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123337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167869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86233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15613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2000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33025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189723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33C9D-23DF-4767-BC33-6CFAF46F236E}" type="datetimeFigureOut">
              <a:rPr lang="en-GB" smtClean="0"/>
              <a:pPr/>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2B32E-0E9F-4C1D-8EB0-C171F3E3C7C3}" type="slidenum">
              <a:rPr lang="en-GB" smtClean="0"/>
              <a:pPr/>
              <a:t>‹#›</a:t>
            </a:fld>
            <a:endParaRPr lang="en-GB"/>
          </a:p>
        </p:txBody>
      </p:sp>
    </p:spTree>
    <p:extLst>
      <p:ext uri="{BB962C8B-B14F-4D97-AF65-F5344CB8AC3E}">
        <p14:creationId xmlns:p14="http://schemas.microsoft.com/office/powerpoint/2010/main" val="38560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33C9D-23DF-4767-BC33-6CFAF46F236E}" type="datetimeFigureOut">
              <a:rPr lang="en-GB" smtClean="0"/>
              <a:pPr/>
              <a:t>07/06/2021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2B32E-0E9F-4C1D-8EB0-C171F3E3C7C3}" type="slidenum">
              <a:rPr lang="en-GB" smtClean="0"/>
              <a:pPr/>
              <a:t>‹#›</a:t>
            </a:fld>
            <a:endParaRPr lang="en-GB"/>
          </a:p>
        </p:txBody>
      </p:sp>
    </p:spTree>
    <p:extLst>
      <p:ext uri="{BB962C8B-B14F-4D97-AF65-F5344CB8AC3E}">
        <p14:creationId xmlns:p14="http://schemas.microsoft.com/office/powerpoint/2010/main" val="180686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oogle.co.uk/url?q=http://www.clker.com/clipart-half-past-9.html&amp;sa=U&amp;ved=0ahUKEwjOy_H9n4_bAhXMAMAKHSN0DfcQwW4IGDAB&amp;usg=AOvVaw1w2wGL9ANp5tORVKlIlLzx"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clker.com/cliparts/f/R/1/B/Y/P/3-o-clock-md.p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751" y="1103871"/>
            <a:ext cx="6858000" cy="1293341"/>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Welcome to P1 !</a:t>
            </a:r>
            <a:br>
              <a:rPr lang="en-GB" dirty="0" smtClean="0">
                <a:latin typeface="Comic Sans MS" panose="030F0702030302020204" pitchFamily="66" charset="0"/>
              </a:rPr>
            </a:b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3740728" y="2125519"/>
            <a:ext cx="1805050" cy="2114496"/>
          </a:xfrm>
          <a:prstGeom prst="rect">
            <a:avLst/>
          </a:prstGeom>
          <a:noFill/>
          <a:ln w="0" algn="in">
            <a:noFill/>
            <a:miter lim="800000"/>
            <a:headEnd/>
            <a:tailEnd/>
          </a:ln>
          <a:effectLst/>
        </p:spPr>
      </p:pic>
      <p:sp>
        <p:nvSpPr>
          <p:cNvPr id="4" name="Rectangle 3"/>
          <p:cNvSpPr/>
          <p:nvPr/>
        </p:nvSpPr>
        <p:spPr>
          <a:xfrm>
            <a:off x="878773" y="3105835"/>
            <a:ext cx="7552707" cy="3046988"/>
          </a:xfrm>
          <a:prstGeom prst="rect">
            <a:avLst/>
          </a:prstGeom>
        </p:spPr>
        <p:txBody>
          <a:bodyPr wrap="square">
            <a:sp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sz="4000" dirty="0" smtClean="0">
              <a:latin typeface="Comic Sans MS" pitchFamily="66" charset="0"/>
            </a:endParaRPr>
          </a:p>
          <a:p>
            <a:pPr algn="ctr"/>
            <a:r>
              <a:rPr lang="en-GB" sz="4000" dirty="0" smtClean="0">
                <a:latin typeface="Comic Sans MS" pitchFamily="66" charset="0"/>
              </a:rPr>
              <a:t>Wednesday 2</a:t>
            </a:r>
            <a:r>
              <a:rPr lang="en-GB" sz="4000" baseline="30000" dirty="0" smtClean="0">
                <a:latin typeface="Comic Sans MS" pitchFamily="66" charset="0"/>
              </a:rPr>
              <a:t>nd</a:t>
            </a:r>
            <a:r>
              <a:rPr lang="en-GB" sz="4000" dirty="0" smtClean="0">
                <a:latin typeface="Comic Sans MS" pitchFamily="66" charset="0"/>
              </a:rPr>
              <a:t> June 2021</a:t>
            </a:r>
          </a:p>
          <a:p>
            <a:pPr algn="ctr"/>
            <a:r>
              <a:rPr lang="en-GB" sz="4000" dirty="0" smtClean="0">
                <a:latin typeface="Comic Sans MS" pitchFamily="66" charset="0"/>
              </a:rPr>
              <a:t>6.30 pm</a:t>
            </a:r>
          </a:p>
        </p:txBody>
      </p:sp>
      <p:sp>
        <p:nvSpPr>
          <p:cNvPr id="8" name="Rectangle 7"/>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764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The school year</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latin typeface="Comic Sans MS" panose="030F0702030302020204" pitchFamily="66" charset="0"/>
              </a:rPr>
              <a:t>Permission forms</a:t>
            </a:r>
          </a:p>
          <a:p>
            <a:pPr marL="0" indent="0">
              <a:buNone/>
            </a:pPr>
            <a:r>
              <a:rPr lang="en-GB" dirty="0" smtClean="0">
                <a:latin typeface="Comic Sans MS" panose="030F0702030302020204" pitchFamily="66" charset="0"/>
              </a:rPr>
              <a:t>Assemblies</a:t>
            </a:r>
          </a:p>
          <a:p>
            <a:pPr marL="0" indent="0">
              <a:buNone/>
            </a:pPr>
            <a:r>
              <a:rPr lang="en-GB" dirty="0" smtClean="0">
                <a:latin typeface="Comic Sans MS" panose="030F0702030302020204" pitchFamily="66" charset="0"/>
              </a:rPr>
              <a:t>Church services</a:t>
            </a:r>
          </a:p>
          <a:p>
            <a:pPr marL="0" indent="0">
              <a:buNone/>
            </a:pPr>
            <a:r>
              <a:rPr lang="en-GB" dirty="0" smtClean="0">
                <a:latin typeface="Comic Sans MS" panose="030F0702030302020204" pitchFamily="66" charset="0"/>
              </a:rPr>
              <a:t>Concerts/nativity</a:t>
            </a:r>
          </a:p>
          <a:p>
            <a:pPr marL="0" indent="0">
              <a:buNone/>
            </a:pPr>
            <a:r>
              <a:rPr lang="en-GB" dirty="0" smtClean="0">
                <a:latin typeface="Comic Sans MS" panose="030F0702030302020204" pitchFamily="66" charset="0"/>
              </a:rPr>
              <a:t>School clubs</a:t>
            </a:r>
          </a:p>
          <a:p>
            <a:pPr marL="0" indent="0">
              <a:buNone/>
            </a:pPr>
            <a:r>
              <a:rPr lang="en-GB" dirty="0" smtClean="0">
                <a:latin typeface="Comic Sans MS" panose="030F0702030302020204" pitchFamily="66" charset="0"/>
              </a:rPr>
              <a:t>Charity fundraisers</a:t>
            </a:r>
          </a:p>
          <a:p>
            <a:pPr marL="0" indent="0">
              <a:buNone/>
            </a:pPr>
            <a:r>
              <a:rPr lang="en-GB" dirty="0" smtClean="0">
                <a:latin typeface="Comic Sans MS" panose="030F0702030302020204" pitchFamily="66" charset="0"/>
              </a:rPr>
              <a:t>School discos</a:t>
            </a:r>
          </a:p>
          <a:p>
            <a:pPr marL="0" indent="0">
              <a:buNone/>
            </a:pPr>
            <a:r>
              <a:rPr lang="en-GB" dirty="0" smtClean="0">
                <a:latin typeface="Comic Sans MS" panose="030F0702030302020204" pitchFamily="66" charset="0"/>
              </a:rPr>
              <a:t>Film nights</a:t>
            </a:r>
          </a:p>
          <a:p>
            <a:pPr marL="0" indent="0">
              <a:buNone/>
            </a:pPr>
            <a:r>
              <a:rPr lang="en-GB" dirty="0" err="1" smtClean="0">
                <a:latin typeface="Comic Sans MS" panose="030F0702030302020204" pitchFamily="66" charset="0"/>
              </a:rPr>
              <a:t>Ceilidh</a:t>
            </a: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Christmas and Summer </a:t>
            </a:r>
            <a:r>
              <a:rPr lang="en-GB" dirty="0" err="1" smtClean="0">
                <a:latin typeface="Comic Sans MS" panose="030F0702030302020204" pitchFamily="66" charset="0"/>
              </a:rPr>
              <a:t>Fayres</a:t>
            </a:r>
            <a:endParaRPr lang="en-GB"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4037465" y="1955505"/>
            <a:ext cx="1435894" cy="1905000"/>
          </a:xfrm>
          <a:prstGeom prst="rect">
            <a:avLst/>
          </a:prstGeom>
        </p:spPr>
      </p:pic>
      <p:pic>
        <p:nvPicPr>
          <p:cNvPr id="5" name="Picture 4"/>
          <p:cNvPicPr>
            <a:picLocks noChangeAspect="1"/>
          </p:cNvPicPr>
          <p:nvPr/>
        </p:nvPicPr>
        <p:blipFill>
          <a:blip r:embed="rId3" cstate="print"/>
          <a:stretch>
            <a:fillRect/>
          </a:stretch>
        </p:blipFill>
        <p:spPr>
          <a:xfrm>
            <a:off x="6084316" y="580804"/>
            <a:ext cx="2073767" cy="1747838"/>
          </a:xfrm>
          <a:prstGeom prst="rect">
            <a:avLst/>
          </a:prstGeom>
        </p:spPr>
      </p:pic>
      <p:pic>
        <p:nvPicPr>
          <p:cNvPr id="6" name="Picture 5"/>
          <p:cNvPicPr>
            <a:picLocks noChangeAspect="1"/>
          </p:cNvPicPr>
          <p:nvPr/>
        </p:nvPicPr>
        <p:blipFill>
          <a:blip r:embed="rId4" cstate="print"/>
          <a:stretch>
            <a:fillRect/>
          </a:stretch>
        </p:blipFill>
        <p:spPr>
          <a:xfrm>
            <a:off x="6269264" y="3071702"/>
            <a:ext cx="1450181" cy="2362200"/>
          </a:xfrm>
          <a:prstGeom prst="rect">
            <a:avLst/>
          </a:prstGeom>
        </p:spPr>
      </p:pic>
      <p:sp>
        <p:nvSpPr>
          <p:cNvPr id="7" name="Rectangle 6"/>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449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791" y="457200"/>
            <a:ext cx="8481733" cy="6091518"/>
          </a:xfrm>
        </p:spPr>
        <p:txBody>
          <a:bodyPr/>
          <a:lstStyle/>
          <a:p>
            <a:pPr marL="0" indent="0" algn="ctr">
              <a:buNone/>
            </a:pPr>
            <a:r>
              <a:rPr lang="en-GB" sz="4400" b="1" dirty="0" smtClean="0">
                <a:latin typeface="Comic Sans MS" panose="030F0702030302020204" pitchFamily="66" charset="0"/>
              </a:rPr>
              <a:t>Our </a:t>
            </a:r>
            <a:r>
              <a:rPr lang="en-GB" sz="4400" b="1" dirty="0">
                <a:latin typeface="Comic Sans MS" panose="030F0702030302020204" pitchFamily="66" charset="0"/>
              </a:rPr>
              <a:t>V</a:t>
            </a:r>
            <a:r>
              <a:rPr lang="en-GB" sz="4400" b="1" dirty="0" smtClean="0">
                <a:latin typeface="Comic Sans MS" panose="030F0702030302020204" pitchFamily="66" charset="0"/>
              </a:rPr>
              <a:t>alues</a:t>
            </a:r>
            <a:r>
              <a:rPr lang="en-GB" sz="4400" b="1" dirty="0">
                <a:latin typeface="Comic Sans MS" panose="030F0702030302020204" pitchFamily="66" charset="0"/>
              </a:rPr>
              <a:t/>
            </a:r>
            <a:br>
              <a:rPr lang="en-GB" sz="4400" b="1" dirty="0">
                <a:latin typeface="Comic Sans MS" panose="030F0702030302020204" pitchFamily="66" charset="0"/>
              </a:rPr>
            </a:br>
            <a:endParaRPr lang="en-GB" sz="4400" b="1" dirty="0">
              <a:latin typeface="Comic Sans MS" panose="030F0702030302020204" pitchFamily="66" charset="0"/>
            </a:endParaRPr>
          </a:p>
          <a:p>
            <a:pPr marL="0" indent="0" algn="ctr">
              <a:buNone/>
            </a:pPr>
            <a:r>
              <a:rPr lang="en-GB" b="1" dirty="0" smtClean="0">
                <a:solidFill>
                  <a:srgbClr val="C00000"/>
                </a:solidFill>
                <a:latin typeface="Comic Sans MS" panose="030F0702030302020204" pitchFamily="66" charset="0"/>
              </a:rPr>
              <a:t>Aspire </a:t>
            </a:r>
          </a:p>
          <a:p>
            <a:pPr marL="0" indent="0" algn="ctr">
              <a:buNone/>
            </a:pPr>
            <a:r>
              <a:rPr lang="en-GB" b="1" dirty="0" smtClean="0">
                <a:solidFill>
                  <a:srgbClr val="C00000"/>
                </a:solidFill>
                <a:latin typeface="Comic Sans MS" panose="030F0702030302020204" pitchFamily="66" charset="0"/>
              </a:rPr>
              <a:t>Respect</a:t>
            </a:r>
          </a:p>
          <a:p>
            <a:pPr marL="0" indent="0" algn="ctr">
              <a:buNone/>
            </a:pPr>
            <a:r>
              <a:rPr lang="en-GB" b="1" dirty="0" smtClean="0">
                <a:solidFill>
                  <a:srgbClr val="C00000"/>
                </a:solidFill>
                <a:latin typeface="Comic Sans MS" panose="030F0702030302020204" pitchFamily="66" charset="0"/>
              </a:rPr>
              <a:t>Achieve</a:t>
            </a:r>
          </a:p>
          <a:p>
            <a:pPr marL="0" indent="0" algn="ctr">
              <a:buNone/>
            </a:pPr>
            <a:r>
              <a:rPr lang="en-GB" b="1" dirty="0" smtClean="0">
                <a:solidFill>
                  <a:srgbClr val="C00000"/>
                </a:solidFill>
                <a:latin typeface="Comic Sans MS" panose="030F0702030302020204" pitchFamily="66" charset="0"/>
              </a:rPr>
              <a:t>Enjoy</a:t>
            </a:r>
            <a:endParaRPr lang="en-GB" dirty="0">
              <a:solidFill>
                <a:srgbClr val="C00000"/>
              </a:solidFill>
              <a:latin typeface="Comic Sans MS" panose="030F0702030302020204" pitchFamily="66" charset="0"/>
            </a:endParaRPr>
          </a:p>
          <a:p>
            <a:pPr marL="0" indent="0" algn="ctr">
              <a:buNone/>
            </a:pPr>
            <a:r>
              <a:rPr lang="en-GB" b="1" dirty="0">
                <a:latin typeface="Comic Sans MS" panose="030F0702030302020204" pitchFamily="66" charset="0"/>
              </a:rPr>
              <a:t> </a:t>
            </a:r>
            <a:endParaRPr lang="en-GB" dirty="0">
              <a:latin typeface="Comic Sans MS" panose="030F0702030302020204" pitchFamily="66" charset="0"/>
            </a:endParaRPr>
          </a:p>
          <a:p>
            <a:pPr marL="0" indent="0" algn="ctr">
              <a:buNone/>
            </a:pPr>
            <a:r>
              <a:rPr lang="en-GB" i="1" dirty="0" smtClean="0">
                <a:latin typeface="Comic Sans MS" panose="030F0702030302020204" pitchFamily="66" charset="0"/>
              </a:rPr>
              <a:t>	</a:t>
            </a:r>
            <a:endParaRPr lang="en-GB" dirty="0">
              <a:latin typeface="Comic Sans MS" panose="030F0702030302020204" pitchFamily="66" charset="0"/>
            </a:endParaRPr>
          </a:p>
          <a:p>
            <a:pPr marL="0" indent="0" algn="ctr">
              <a:buNone/>
            </a:pPr>
            <a:r>
              <a:rPr lang="en-GB" b="1" dirty="0">
                <a:latin typeface="Comic Sans MS" panose="030F0702030302020204" pitchFamily="66" charset="0"/>
              </a:rPr>
              <a:t> </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5" name="Picture 2"/>
          <p:cNvPicPr>
            <a:picLocks noChangeAspect="1" noChangeArrowheads="1"/>
          </p:cNvPicPr>
          <p:nvPr/>
        </p:nvPicPr>
        <p:blipFill>
          <a:blip r:embed="rId2" cstate="print"/>
          <a:srcRect/>
          <a:stretch>
            <a:fillRect/>
          </a:stretch>
        </p:blipFill>
        <p:spPr bwMode="auto">
          <a:xfrm>
            <a:off x="3489590" y="4069728"/>
            <a:ext cx="2091812" cy="2527079"/>
          </a:xfrm>
          <a:prstGeom prst="rect">
            <a:avLst/>
          </a:prstGeom>
          <a:noFill/>
          <a:ln w="0" algn="in">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rot="20674629">
            <a:off x="498713" y="656278"/>
            <a:ext cx="2203627" cy="2197068"/>
          </a:xfrm>
          <a:prstGeom prst="rect">
            <a:avLst/>
          </a:prstGeom>
          <a:noFill/>
          <a:ln w="38100">
            <a:solidFill>
              <a:srgbClr val="C00000"/>
            </a:solid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rot="1180742">
            <a:off x="552634" y="3726003"/>
            <a:ext cx="2437995" cy="2430739"/>
          </a:xfrm>
          <a:prstGeom prst="rect">
            <a:avLst/>
          </a:prstGeom>
          <a:noFill/>
          <a:ln w="38100">
            <a:solidFill>
              <a:srgbClr val="C00000"/>
            </a:solid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rot="1250977">
            <a:off x="6350362" y="741950"/>
            <a:ext cx="2319813" cy="2312909"/>
          </a:xfrm>
          <a:prstGeom prst="rect">
            <a:avLst/>
          </a:prstGeom>
          <a:noFill/>
          <a:ln w="38100">
            <a:solidFill>
              <a:srgbClr val="C00000"/>
            </a:solidFill>
            <a:miter lim="800000"/>
            <a:headEnd/>
            <a:tailEnd/>
          </a:ln>
          <a:effectLst/>
        </p:spPr>
      </p:pic>
      <p:pic>
        <p:nvPicPr>
          <p:cNvPr id="5125" name="Picture 5"/>
          <p:cNvPicPr>
            <a:picLocks noChangeAspect="1" noChangeArrowheads="1"/>
          </p:cNvPicPr>
          <p:nvPr/>
        </p:nvPicPr>
        <p:blipFill>
          <a:blip r:embed="rId6" cstate="print"/>
          <a:srcRect/>
          <a:stretch>
            <a:fillRect/>
          </a:stretch>
        </p:blipFill>
        <p:spPr bwMode="auto">
          <a:xfrm rot="20326260">
            <a:off x="6192720" y="3841987"/>
            <a:ext cx="2208969" cy="2202395"/>
          </a:xfrm>
          <a:prstGeom prst="rect">
            <a:avLst/>
          </a:prstGeom>
          <a:noFill/>
          <a:ln w="38100">
            <a:solidFill>
              <a:srgbClr val="C00000"/>
            </a:solidFill>
            <a:miter lim="800000"/>
            <a:headEnd/>
            <a:tailEnd/>
          </a:ln>
          <a:effectLst/>
        </p:spPr>
      </p:pic>
      <p:sp>
        <p:nvSpPr>
          <p:cNvPr id="8" name="Rectangle 7"/>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79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066"/>
            <a:ext cx="7886700" cy="1325563"/>
          </a:xfrm>
        </p:spPr>
        <p:txBody>
          <a:bodyPr/>
          <a:lstStyle/>
          <a:p>
            <a:r>
              <a:rPr lang="en-GB" dirty="0" smtClean="0">
                <a:latin typeface="Comic Sans MS" panose="030F0702030302020204" pitchFamily="66" charset="0"/>
              </a:rPr>
              <a:t>Curriculum for Excellence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Comic Sans MS" panose="030F0702030302020204" pitchFamily="66" charset="0"/>
              </a:rPr>
              <a:t>Literacy, Numeracy, Health and Wellbeing</a:t>
            </a:r>
          </a:p>
          <a:p>
            <a:endParaRPr lang="en-GB" dirty="0">
              <a:latin typeface="Comic Sans MS" panose="030F0702030302020204" pitchFamily="66" charset="0"/>
            </a:endParaRPr>
          </a:p>
          <a:p>
            <a:r>
              <a:rPr lang="en-GB" dirty="0" smtClean="0">
                <a:latin typeface="Comic Sans MS" panose="030F0702030302020204" pitchFamily="66" charset="0"/>
              </a:rPr>
              <a:t>Social Studies, Expressive Arts, RME, Sciences and Technologies</a:t>
            </a:r>
          </a:p>
          <a:p>
            <a:endParaRPr lang="en-GB" dirty="0">
              <a:latin typeface="Comic Sans MS" panose="030F0702030302020204" pitchFamily="66" charset="0"/>
            </a:endParaRPr>
          </a:p>
          <a:p>
            <a:r>
              <a:rPr lang="en-GB" dirty="0" smtClean="0">
                <a:latin typeface="Comic Sans MS" panose="030F0702030302020204" pitchFamily="66" charset="0"/>
              </a:rPr>
              <a:t>Early – first – second levels</a:t>
            </a:r>
          </a:p>
          <a:p>
            <a:endParaRPr lang="en-GB" dirty="0">
              <a:latin typeface="Comic Sans MS" panose="030F0702030302020204" pitchFamily="66" charset="0"/>
            </a:endParaRPr>
          </a:p>
          <a:p>
            <a:r>
              <a:rPr lang="en-GB" dirty="0" smtClean="0">
                <a:latin typeface="Comic Sans MS" panose="030F0702030302020204" pitchFamily="66" charset="0"/>
              </a:rPr>
              <a:t>Successful learners, confident individuals, responsible citizens and effective contributors</a:t>
            </a:r>
            <a:endParaRPr lang="en-GB"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6794667" y="6021618"/>
            <a:ext cx="2121694" cy="571500"/>
          </a:xfrm>
          <a:prstGeom prst="rect">
            <a:avLst/>
          </a:prstGeom>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cstate="print"/>
          <a:srcRect/>
          <a:stretch>
            <a:fillRect/>
          </a:stretch>
        </p:blipFill>
        <p:spPr bwMode="auto">
          <a:xfrm>
            <a:off x="7752003" y="265066"/>
            <a:ext cx="1080207" cy="1230582"/>
          </a:xfrm>
          <a:prstGeom prst="rect">
            <a:avLst/>
          </a:prstGeom>
          <a:noFill/>
          <a:ln w="0" algn="in">
            <a:noFill/>
            <a:miter lim="800000"/>
            <a:headEnd/>
            <a:tailEnd/>
          </a:ln>
          <a:effectLst/>
        </p:spPr>
      </p:pic>
    </p:spTree>
    <p:extLst>
      <p:ext uri="{BB962C8B-B14F-4D97-AF65-F5344CB8AC3E}">
        <p14:creationId xmlns:p14="http://schemas.microsoft.com/office/powerpoint/2010/main" val="126005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Assessing progress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Comic Sans MS" panose="030F0702030302020204" pitchFamily="66" charset="0"/>
              </a:rPr>
              <a:t>Nursery transition data and Getting to Know You</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Based on teacher’s day to day teaching and professional judgement</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Self and peer assessment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Evidence – what pupils say, write, make, do</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Formal assessment  - Baseline, SNSA</a:t>
            </a:r>
            <a:endParaRPr lang="en-GB" dirty="0"/>
          </a:p>
          <a:p>
            <a:pPr marL="0" indent="0">
              <a:buNone/>
            </a:pP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6852062" y="332509"/>
            <a:ext cx="1421569" cy="1417338"/>
          </a:xfrm>
          <a:prstGeom prst="rect">
            <a:avLst/>
          </a:prstGeom>
          <a:noFill/>
          <a:ln w="38100">
            <a:solidFill>
              <a:schemeClr val="tx1"/>
            </a:solid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6792685" y="3203552"/>
            <a:ext cx="1543794" cy="1539200"/>
          </a:xfrm>
          <a:prstGeom prst="rect">
            <a:avLst/>
          </a:prstGeom>
          <a:noFill/>
          <a:ln w="38100">
            <a:solidFill>
              <a:schemeClr val="tx1"/>
            </a:solidFill>
            <a:miter lim="800000"/>
            <a:headEnd/>
            <a:tailEnd/>
          </a:ln>
          <a:effectLst/>
        </p:spPr>
      </p:pic>
      <p:sp>
        <p:nvSpPr>
          <p:cNvPr id="6" name="Rectangle 5"/>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72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Support for learning</a:t>
            </a:r>
            <a:endParaRPr lang="en-GB" dirty="0">
              <a:latin typeface="Comic Sans MS" panose="030F0702030302020204" pitchFamily="66" charset="0"/>
            </a:endParaRPr>
          </a:p>
        </p:txBody>
      </p:sp>
      <p:sp>
        <p:nvSpPr>
          <p:cNvPr id="3" name="Content Placeholder 2"/>
          <p:cNvSpPr>
            <a:spLocks noGrp="1"/>
          </p:cNvSpPr>
          <p:nvPr>
            <p:ph idx="1"/>
          </p:nvPr>
        </p:nvSpPr>
        <p:spPr>
          <a:xfrm>
            <a:off x="628650" y="1825625"/>
            <a:ext cx="7886700" cy="4598926"/>
          </a:xfrm>
        </p:spPr>
        <p:txBody>
          <a:bodyPr>
            <a:normAutofit fontScale="70000" lnSpcReduction="20000"/>
          </a:bodyPr>
          <a:lstStyle/>
          <a:p>
            <a:pPr marL="0" indent="0">
              <a:buNone/>
            </a:pPr>
            <a:r>
              <a:rPr lang="en-GB" dirty="0" smtClean="0">
                <a:latin typeface="Comic Sans MS" panose="030F0702030302020204" pitchFamily="66" charset="0"/>
              </a:rPr>
              <a:t>We all need support sometimes. Early intervention makes all the difference.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Class teacher</a:t>
            </a:r>
          </a:p>
          <a:p>
            <a:pPr marL="0" indent="0">
              <a:buNone/>
            </a:pPr>
            <a:r>
              <a:rPr lang="en-GB" dirty="0" smtClean="0">
                <a:latin typeface="Comic Sans MS" panose="030F0702030302020204" pitchFamily="66" charset="0"/>
              </a:rPr>
              <a:t>Mrs Christine Furnish, Support for Learning</a:t>
            </a:r>
          </a:p>
          <a:p>
            <a:pPr marL="0" indent="0">
              <a:buNone/>
            </a:pPr>
            <a:r>
              <a:rPr lang="en-GB" dirty="0" smtClean="0">
                <a:latin typeface="Comic Sans MS" panose="030F0702030302020204" pitchFamily="66" charset="0"/>
              </a:rPr>
              <a:t>Mrs Cara Greer, Principal Teacher</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DHT Mrs Jennifer Law has responsibility for Support for Learning</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Parents will </a:t>
            </a:r>
            <a:r>
              <a:rPr lang="en-GB" dirty="0" smtClean="0">
                <a:latin typeface="Comic Sans MS" panose="030F0702030302020204" pitchFamily="66" charset="0"/>
              </a:rPr>
              <a:t>be informed </a:t>
            </a:r>
            <a:r>
              <a:rPr lang="en-GB" dirty="0">
                <a:latin typeface="Comic Sans MS" panose="030F0702030302020204" pitchFamily="66" charset="0"/>
              </a:rPr>
              <a:t>and involved in the review of progress.</a:t>
            </a: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Working with specialists such as Speech and Language, Educational Psychologist, Occupational Therapy</a:t>
            </a:r>
          </a:p>
          <a:p>
            <a:pPr marL="0" indent="0">
              <a:buNone/>
            </a:pPr>
            <a:endParaRPr lang="en-GB" dirty="0">
              <a:latin typeface="Comic Sans MS" panose="030F0702030302020204" pitchFamily="66" charset="0"/>
            </a:endParaRPr>
          </a:p>
        </p:txBody>
      </p:sp>
      <p:pic>
        <p:nvPicPr>
          <p:cNvPr id="6" name="Picture 2"/>
          <p:cNvPicPr>
            <a:picLocks noChangeAspect="1" noChangeArrowheads="1"/>
          </p:cNvPicPr>
          <p:nvPr/>
        </p:nvPicPr>
        <p:blipFill>
          <a:blip r:embed="rId2" cstate="print"/>
          <a:srcRect/>
          <a:stretch>
            <a:fillRect/>
          </a:stretch>
        </p:blipFill>
        <p:spPr bwMode="auto">
          <a:xfrm>
            <a:off x="7886700" y="377878"/>
            <a:ext cx="1015849" cy="1157265"/>
          </a:xfrm>
          <a:prstGeom prst="rect">
            <a:avLst/>
          </a:prstGeom>
          <a:noFill/>
          <a:ln w="0" algn="in">
            <a:noFill/>
            <a:miter lim="800000"/>
            <a:headEnd/>
            <a:tailEnd/>
          </a:ln>
          <a:effectLst/>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67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Homework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dirty="0" smtClean="0">
                <a:latin typeface="Comic Sans MS" panose="030F0702030302020204" pitchFamily="66" charset="0"/>
              </a:rPr>
              <a:t>Homework will usually involve reading, a number activity and sometimes activities related to social subjects.</a:t>
            </a: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Our reading is online – please let us know if you do not have internet access (there’s a letter in the pack).</a:t>
            </a: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Remember to spend lots of time in the fresh air, at the library and enjoying free time too!</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3612868" y="-136182"/>
            <a:ext cx="1822933" cy="2669216"/>
          </a:xfrm>
          <a:prstGeom prst="rect">
            <a:avLst/>
          </a:prstGeom>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cstate="print"/>
          <a:srcRect/>
          <a:stretch>
            <a:fillRect/>
          </a:stretch>
        </p:blipFill>
        <p:spPr bwMode="auto">
          <a:xfrm>
            <a:off x="7903068" y="230190"/>
            <a:ext cx="1033901" cy="1177829"/>
          </a:xfrm>
          <a:prstGeom prst="rect">
            <a:avLst/>
          </a:prstGeom>
          <a:noFill/>
          <a:ln w="0" algn="in">
            <a:noFill/>
            <a:miter lim="800000"/>
            <a:headEnd/>
            <a:tailEnd/>
          </a:ln>
          <a:effectLst/>
        </p:spPr>
      </p:pic>
    </p:spTree>
    <p:extLst>
      <p:ext uri="{BB962C8B-B14F-4D97-AF65-F5344CB8AC3E}">
        <p14:creationId xmlns:p14="http://schemas.microsoft.com/office/powerpoint/2010/main" val="2425371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Get Involved ….</a:t>
            </a:r>
            <a:endParaRPr lang="en-GB" dirty="0">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0" indent="0">
              <a:buNone/>
            </a:pPr>
            <a:r>
              <a:rPr lang="en-GB" sz="3200" dirty="0" smtClean="0">
                <a:latin typeface="Comic Sans MS" panose="030F0702030302020204" pitchFamily="66" charset="0"/>
              </a:rPr>
              <a:t>Meet the teacher</a:t>
            </a:r>
          </a:p>
          <a:p>
            <a:pPr marL="0" indent="0">
              <a:buNone/>
            </a:pPr>
            <a:r>
              <a:rPr lang="en-GB" sz="3200" dirty="0" smtClean="0">
                <a:latin typeface="Comic Sans MS" panose="030F0702030302020204" pitchFamily="66" charset="0"/>
              </a:rPr>
              <a:t>Open afternoons</a:t>
            </a:r>
          </a:p>
          <a:p>
            <a:pPr marL="0" indent="0">
              <a:buNone/>
            </a:pPr>
            <a:r>
              <a:rPr lang="en-GB" sz="3200" dirty="0" smtClean="0">
                <a:latin typeface="Comic Sans MS" panose="030F0702030302020204" pitchFamily="66" charset="0"/>
              </a:rPr>
              <a:t>Parent/Teacher meetings twice a year</a:t>
            </a:r>
          </a:p>
          <a:p>
            <a:pPr marL="0" indent="0">
              <a:buNone/>
            </a:pPr>
            <a:r>
              <a:rPr lang="en-GB" sz="3200" dirty="0" smtClean="0">
                <a:latin typeface="Comic Sans MS" panose="030F0702030302020204" pitchFamily="66" charset="0"/>
              </a:rPr>
              <a:t>Newsletters</a:t>
            </a:r>
          </a:p>
          <a:p>
            <a:pPr marL="0" indent="0">
              <a:buNone/>
            </a:pPr>
            <a:r>
              <a:rPr lang="en-GB" sz="3200" dirty="0" smtClean="0">
                <a:latin typeface="Comic Sans MS" panose="030F0702030302020204" pitchFamily="66" charset="0"/>
              </a:rPr>
              <a:t>Curricular meetings throughout the year</a:t>
            </a:r>
          </a:p>
          <a:p>
            <a:pPr marL="0" indent="0">
              <a:buNone/>
            </a:pPr>
            <a:r>
              <a:rPr lang="en-GB" sz="3200" dirty="0" smtClean="0">
                <a:latin typeface="Comic Sans MS" panose="030F0702030302020204" pitchFamily="66" charset="0"/>
              </a:rPr>
              <a:t>Parent Council</a:t>
            </a:r>
          </a:p>
          <a:p>
            <a:pPr marL="0" indent="0">
              <a:buNone/>
            </a:pPr>
            <a:endParaRPr lang="en-GB" sz="3200" dirty="0">
              <a:latin typeface="Comic Sans MS" panose="030F0702030302020204" pitchFamily="66" charset="0"/>
            </a:endParaRPr>
          </a:p>
          <a:p>
            <a:pPr marL="0" indent="0">
              <a:buNone/>
            </a:pPr>
            <a:r>
              <a:rPr lang="en-GB" sz="3200" dirty="0" smtClean="0">
                <a:latin typeface="Comic Sans MS" panose="030F0702030302020204" pitchFamily="66" charset="0"/>
              </a:rPr>
              <a:t>Complaints procedure</a:t>
            </a:r>
            <a:endParaRPr lang="en-GB" sz="3200"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6104253" y="228600"/>
            <a:ext cx="2411098" cy="2477914"/>
          </a:xfrm>
          <a:prstGeom prst="rect">
            <a:avLst/>
          </a:prstGeom>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794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do I do if….?</a:t>
            </a:r>
            <a:endParaRPr lang="en-GB" dirty="0">
              <a:latin typeface="Comic Sans MS" panose="030F0702030302020204" pitchFamily="66" charset="0"/>
            </a:endParaRPr>
          </a:p>
        </p:txBody>
      </p:sp>
      <p:sp>
        <p:nvSpPr>
          <p:cNvPr id="3" name="Content Placeholder 2"/>
          <p:cNvSpPr>
            <a:spLocks noGrp="1"/>
          </p:cNvSpPr>
          <p:nvPr>
            <p:ph idx="1"/>
          </p:nvPr>
        </p:nvSpPr>
        <p:spPr>
          <a:xfrm>
            <a:off x="628650" y="1519519"/>
            <a:ext cx="7886700" cy="4657445"/>
          </a:xfrm>
        </p:spPr>
        <p:txBody>
          <a:bodyPr>
            <a:noAutofit/>
          </a:bodyPr>
          <a:lstStyle/>
          <a:p>
            <a:r>
              <a:rPr lang="en-GB" dirty="0" smtClean="0">
                <a:latin typeface="Comic Sans MS" panose="030F0702030302020204" pitchFamily="66" charset="0"/>
              </a:rPr>
              <a:t>My child is off</a:t>
            </a:r>
            <a:r>
              <a:rPr lang="en-GB" dirty="0">
                <a:latin typeface="Comic Sans MS" panose="030F0702030302020204" pitchFamily="66" charset="0"/>
              </a:rPr>
              <a:t> </a:t>
            </a:r>
            <a:r>
              <a:rPr lang="en-GB" dirty="0" smtClean="0">
                <a:latin typeface="Comic Sans MS" panose="030F0702030302020204" pitchFamily="66" charset="0"/>
              </a:rPr>
              <a:t>or will be late? </a:t>
            </a:r>
          </a:p>
          <a:p>
            <a:pPr marL="0" indent="0">
              <a:buNone/>
            </a:pPr>
            <a:r>
              <a:rPr lang="en-GB" sz="2400" dirty="0" smtClean="0">
                <a:latin typeface="Comic Sans MS" panose="030F0702030302020204" pitchFamily="66" charset="0"/>
              </a:rPr>
              <a:t>Email or phone the office as soon as possible. We check attendance every morning and afternoon. </a:t>
            </a:r>
            <a:endParaRPr lang="en-GB" sz="2400" dirty="0">
              <a:latin typeface="Comic Sans MS" panose="030F0702030302020204" pitchFamily="66" charset="0"/>
            </a:endParaRPr>
          </a:p>
          <a:p>
            <a:r>
              <a:rPr lang="en-GB" dirty="0" smtClean="0">
                <a:latin typeface="Comic Sans MS" panose="030F0702030302020204" pitchFamily="66" charset="0"/>
              </a:rPr>
              <a:t>My child is well enough to attend school but needs medicine in school hours?</a:t>
            </a:r>
          </a:p>
          <a:p>
            <a:pPr marL="0" indent="0">
              <a:buNone/>
            </a:pPr>
            <a:r>
              <a:rPr lang="en-GB" sz="2400" dirty="0" smtClean="0">
                <a:latin typeface="Comic Sans MS" panose="030F0702030302020204" pitchFamily="66" charset="0"/>
              </a:rPr>
              <a:t>You must complete a form before we can administer medicine. Contact the office and they will be able to help you. </a:t>
            </a:r>
            <a:endParaRPr lang="en-GB" sz="2400" dirty="0">
              <a:latin typeface="Comic Sans MS" panose="030F0702030302020204" pitchFamily="66" charset="0"/>
            </a:endParaRPr>
          </a:p>
          <a:p>
            <a:r>
              <a:rPr lang="en-GB" dirty="0" smtClean="0">
                <a:latin typeface="Comic Sans MS" panose="030F0702030302020204" pitchFamily="66" charset="0"/>
              </a:rPr>
              <a:t>I need to change arrangements for collection at the end of the day?</a:t>
            </a:r>
          </a:p>
          <a:p>
            <a:pPr marL="0" indent="0">
              <a:buNone/>
            </a:pPr>
            <a:r>
              <a:rPr lang="en-GB" sz="2400" dirty="0" smtClean="0">
                <a:latin typeface="Comic Sans MS" panose="030F0702030302020204" pitchFamily="66" charset="0"/>
              </a:rPr>
              <a:t>Phone or email the office. We will never let your child go with someone unexpected unless you let us know. </a:t>
            </a:r>
            <a:endParaRPr lang="en-GB" sz="2400"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6758505" y="341375"/>
            <a:ext cx="1964144" cy="1733610"/>
          </a:xfrm>
          <a:prstGeom prst="rect">
            <a:avLst/>
          </a:prstGeom>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963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015" y="2530549"/>
            <a:ext cx="8669729" cy="4136064"/>
          </a:xfrm>
        </p:spPr>
        <p:txBody>
          <a:bodyPr>
            <a:normAutofit/>
          </a:bodyPr>
          <a:lstStyle/>
          <a:p>
            <a:pPr marL="0" indent="0">
              <a:buNone/>
            </a:pP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lgn="ctr">
              <a:buNone/>
            </a:pPr>
            <a:r>
              <a:rPr lang="en-GB" sz="2400" dirty="0" smtClean="0">
                <a:latin typeface="Comic Sans MS" panose="030F0702030302020204" pitchFamily="66" charset="0"/>
              </a:rPr>
              <a:t>Mon 7</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 Fri 11</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June</a:t>
            </a:r>
            <a:r>
              <a:rPr lang="en-GB" sz="2400" dirty="0">
                <a:latin typeface="Comic Sans MS" panose="030F0702030302020204" pitchFamily="66" charset="0"/>
              </a:rPr>
              <a:t> </a:t>
            </a:r>
            <a:r>
              <a:rPr lang="en-GB" sz="2400" dirty="0" smtClean="0">
                <a:latin typeface="Comic Sans MS" panose="030F0702030302020204" pitchFamily="66" charset="0"/>
              </a:rPr>
              <a:t> Growing Up Project</a:t>
            </a:r>
          </a:p>
          <a:p>
            <a:pPr marL="0" indent="0" algn="ctr">
              <a:buNone/>
            </a:pPr>
            <a:r>
              <a:rPr lang="en-GB" sz="2400" dirty="0" smtClean="0">
                <a:latin typeface="Comic Sans MS" panose="030F0702030302020204" pitchFamily="66" charset="0"/>
              </a:rPr>
              <a:t>Thurs 12</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August First Day</a:t>
            </a:r>
          </a:p>
          <a:p>
            <a:pPr marL="0" indent="0">
              <a:buNone/>
            </a:pPr>
            <a:endParaRPr lang="en-GB" dirty="0" smtClean="0">
              <a:latin typeface="Comic Sans MS" panose="030F0702030302020204" pitchFamily="66"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stretch>
            <a:fillRect/>
          </a:stretch>
        </p:blipFill>
        <p:spPr>
          <a:xfrm>
            <a:off x="3413461" y="239540"/>
            <a:ext cx="2192715" cy="2414650"/>
          </a:xfrm>
          <a:prstGeom prst="rect">
            <a:avLst/>
          </a:prstGeom>
        </p:spPr>
      </p:pic>
      <p:sp>
        <p:nvSpPr>
          <p:cNvPr id="5" name="Rectangle 4"/>
          <p:cNvSpPr/>
          <p:nvPr/>
        </p:nvSpPr>
        <p:spPr>
          <a:xfrm>
            <a:off x="166457" y="124288"/>
            <a:ext cx="8855476" cy="65517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cstate="print"/>
          <a:srcRect/>
          <a:stretch>
            <a:fillRect/>
          </a:stretch>
        </p:blipFill>
        <p:spPr bwMode="auto">
          <a:xfrm>
            <a:off x="7499838" y="195309"/>
            <a:ext cx="1402711" cy="1597981"/>
          </a:xfrm>
          <a:prstGeom prst="rect">
            <a:avLst/>
          </a:prstGeom>
          <a:noFill/>
          <a:ln w="0" algn="in">
            <a:noFill/>
            <a:miter lim="800000"/>
            <a:headEnd/>
            <a:tailEnd/>
          </a:ln>
          <a:effectLst/>
        </p:spPr>
      </p:pic>
    </p:spTree>
    <p:extLst>
      <p:ext uri="{BB962C8B-B14F-4D97-AF65-F5344CB8AC3E}">
        <p14:creationId xmlns:p14="http://schemas.microsoft.com/office/powerpoint/2010/main" val="3704848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628650" y="1231717"/>
            <a:ext cx="7886700" cy="4945246"/>
          </a:xfrm>
        </p:spPr>
        <p:txBody>
          <a:bodyPr/>
          <a:lstStyle/>
          <a:p>
            <a:pPr marL="0" indent="0">
              <a:buNone/>
            </a:pPr>
            <a:r>
              <a:rPr lang="en-GB" dirty="0" smtClean="0">
                <a:latin typeface="Comic Sans MS" panose="030F0702030302020204" pitchFamily="66" charset="0"/>
              </a:rPr>
              <a:t>Growing Up Project – Mon 7</a:t>
            </a:r>
            <a:r>
              <a:rPr lang="en-GB" baseline="30000" dirty="0" smtClean="0">
                <a:latin typeface="Comic Sans MS" panose="030F0702030302020204" pitchFamily="66" charset="0"/>
              </a:rPr>
              <a:t>th</a:t>
            </a:r>
            <a:r>
              <a:rPr lang="en-GB" dirty="0" smtClean="0">
                <a:latin typeface="Comic Sans MS" panose="030F0702030302020204" pitchFamily="66" charset="0"/>
              </a:rPr>
              <a:t> to Fri 10</a:t>
            </a:r>
            <a:r>
              <a:rPr lang="en-GB" baseline="30000" dirty="0" smtClean="0">
                <a:latin typeface="Comic Sans MS" panose="030F0702030302020204" pitchFamily="66" charset="0"/>
              </a:rPr>
              <a:t>th</a:t>
            </a:r>
            <a:r>
              <a:rPr lang="en-GB" dirty="0" smtClean="0">
                <a:latin typeface="Comic Sans MS" panose="030F0702030302020204" pitchFamily="66" charset="0"/>
              </a:rPr>
              <a:t> June</a:t>
            </a:r>
          </a:p>
          <a:p>
            <a:pPr marL="0" indent="0">
              <a:buNone/>
            </a:pPr>
            <a:r>
              <a:rPr lang="en-GB" sz="2000" dirty="0" err="1" smtClean="0">
                <a:latin typeface="Comic Sans MS" panose="030F0702030302020204" pitchFamily="66" charset="0"/>
              </a:rPr>
              <a:t>Chn</a:t>
            </a:r>
            <a:r>
              <a:rPr lang="en-GB" sz="2000" dirty="0" smtClean="0">
                <a:latin typeface="Comic Sans MS" panose="030F0702030302020204" pitchFamily="66" charset="0"/>
              </a:rPr>
              <a:t> in our EYC will meet P1 staff during the day. </a:t>
            </a:r>
            <a:r>
              <a:rPr lang="en-GB" sz="2000" dirty="0" err="1" smtClean="0">
                <a:latin typeface="Comic Sans MS" panose="030F0702030302020204" pitchFamily="66" charset="0"/>
              </a:rPr>
              <a:t>Chn</a:t>
            </a:r>
            <a:r>
              <a:rPr lang="en-GB" sz="2000" dirty="0" smtClean="0">
                <a:latin typeface="Comic Sans MS" panose="030F0702030302020204" pitchFamily="66" charset="0"/>
              </a:rPr>
              <a:t> not in our EYC have been issued appointments after school. All visits will take place outdoors to comply with </a:t>
            </a:r>
            <a:r>
              <a:rPr lang="en-GB" sz="2000" dirty="0" err="1" smtClean="0">
                <a:latin typeface="Comic Sans MS" panose="030F0702030302020204" pitchFamily="66" charset="0"/>
              </a:rPr>
              <a:t>Covid</a:t>
            </a:r>
            <a:r>
              <a:rPr lang="en-GB" sz="2000" dirty="0" smtClean="0">
                <a:latin typeface="Comic Sans MS" panose="030F0702030302020204" pitchFamily="66" charset="0"/>
              </a:rPr>
              <a:t> 19 guidance. You will also receive forms during this week which you should complete and hand in to the school.</a:t>
            </a:r>
          </a:p>
          <a:p>
            <a:pPr marL="0" indent="0">
              <a:buNone/>
            </a:pPr>
            <a:endParaRPr lang="en-GB" sz="2000" dirty="0">
              <a:latin typeface="Comic Sans MS" panose="030F0702030302020204" pitchFamily="66" charset="0"/>
            </a:endParaRPr>
          </a:p>
          <a:p>
            <a:pPr marL="0" indent="0">
              <a:buNone/>
            </a:pPr>
            <a:r>
              <a:rPr lang="en-GB" dirty="0" smtClean="0">
                <a:latin typeface="Comic Sans MS" panose="030F0702030302020204" pitchFamily="66" charset="0"/>
              </a:rPr>
              <a:t>Virtual tour and transition booklet</a:t>
            </a:r>
          </a:p>
          <a:p>
            <a:pPr marL="0" indent="0">
              <a:buNone/>
            </a:pPr>
            <a:r>
              <a:rPr lang="en-GB" sz="2000" dirty="0" smtClean="0">
                <a:latin typeface="Comic Sans MS" panose="030F0702030302020204" pitchFamily="66" charset="0"/>
              </a:rPr>
              <a:t>Our </a:t>
            </a:r>
            <a:r>
              <a:rPr lang="en-GB" sz="2000" smtClean="0">
                <a:latin typeface="Comic Sans MS" panose="030F0702030302020204" pitchFamily="66" charset="0"/>
              </a:rPr>
              <a:t>virtual tour shows </a:t>
            </a:r>
            <a:r>
              <a:rPr lang="en-GB" sz="2000" dirty="0" smtClean="0">
                <a:latin typeface="Comic Sans MS" panose="030F0702030302020204" pitchFamily="66" charset="0"/>
              </a:rPr>
              <a:t>the P1 playground and classrooms and has messages from </a:t>
            </a:r>
            <a:r>
              <a:rPr lang="en-GB" sz="2000" dirty="0">
                <a:latin typeface="Comic Sans MS" panose="030F0702030302020204" pitchFamily="66" charset="0"/>
              </a:rPr>
              <a:t>k</a:t>
            </a:r>
            <a:r>
              <a:rPr lang="en-GB" sz="2000" dirty="0" smtClean="0">
                <a:latin typeface="Comic Sans MS" panose="030F0702030302020204" pitchFamily="66" charset="0"/>
              </a:rPr>
              <a:t>ey members of staff. We will also send you a booklet with photographs on it to share with your child over the summer period.</a:t>
            </a:r>
          </a:p>
          <a:p>
            <a:pPr marL="0" indent="0">
              <a:buNone/>
            </a:pPr>
            <a:endParaRPr lang="en-GB" sz="2000" dirty="0" smtClean="0">
              <a:latin typeface="Comic Sans MS" panose="030F0702030302020204" pitchFamily="66" charset="0"/>
            </a:endParaRPr>
          </a:p>
          <a:p>
            <a:pPr marL="0" indent="0">
              <a:buNone/>
            </a:pP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76560" y="267403"/>
            <a:ext cx="823191" cy="964314"/>
          </a:xfrm>
          <a:prstGeom prst="rect">
            <a:avLst/>
          </a:prstGeom>
          <a:noFill/>
          <a:ln w="0" algn="in">
            <a:noFill/>
            <a:miter lim="800000"/>
            <a:headEnd/>
            <a:tailEnd/>
          </a:ln>
          <a:effectLst/>
        </p:spPr>
      </p:pic>
      <p:sp>
        <p:nvSpPr>
          <p:cNvPr id="4" name="Rectangle 3"/>
          <p:cNvSpPr/>
          <p:nvPr/>
        </p:nvSpPr>
        <p:spPr>
          <a:xfrm>
            <a:off x="878773" y="3105835"/>
            <a:ext cx="7552707" cy="1815882"/>
          </a:xfrm>
          <a:prstGeom prst="rect">
            <a:avLst/>
          </a:prstGeom>
        </p:spPr>
        <p:txBody>
          <a:bodyPr wrap="square">
            <a:sp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sz="4000" dirty="0" smtClean="0">
              <a:latin typeface="Comic Sans MS" pitchFamily="66" charset="0"/>
            </a:endParaRPr>
          </a:p>
        </p:txBody>
      </p:sp>
      <p:sp>
        <p:nvSpPr>
          <p:cNvPr id="8" name="Rectangle 7"/>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464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First Day Thurs 12</a:t>
            </a:r>
            <a:r>
              <a:rPr lang="en-GB" baseline="30000" dirty="0" smtClean="0">
                <a:latin typeface="Comic Sans MS" panose="030F0702030302020204" pitchFamily="66" charset="0"/>
              </a:rPr>
              <a:t>th</a:t>
            </a:r>
            <a:r>
              <a:rPr lang="en-GB" dirty="0" smtClean="0">
                <a:latin typeface="Comic Sans MS" panose="030F0702030302020204" pitchFamily="66" charset="0"/>
              </a:rPr>
              <a:t> August</a:t>
            </a:r>
            <a:endParaRPr lang="en-GB" dirty="0">
              <a:latin typeface="Comic Sans MS" panose="030F0702030302020204" pitchFamily="66" charset="0"/>
            </a:endParaRPr>
          </a:p>
        </p:txBody>
      </p:sp>
      <p:sp>
        <p:nvSpPr>
          <p:cNvPr id="3" name="Content Placeholder 2"/>
          <p:cNvSpPr>
            <a:spLocks noGrp="1"/>
          </p:cNvSpPr>
          <p:nvPr>
            <p:ph idx="1"/>
          </p:nvPr>
        </p:nvSpPr>
        <p:spPr>
          <a:xfrm>
            <a:off x="80682" y="1825625"/>
            <a:ext cx="9063318" cy="4911351"/>
          </a:xfrm>
        </p:spPr>
        <p:txBody>
          <a:bodyPr>
            <a:normAutofit/>
          </a:bodyPr>
          <a:lstStyle/>
          <a:p>
            <a:pPr marL="0" indent="0">
              <a:buNone/>
            </a:pPr>
            <a:endParaRPr lang="en-GB" dirty="0"/>
          </a:p>
          <a:p>
            <a:pPr marL="0" indent="0">
              <a:buNone/>
            </a:pP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18440" name="Picture 8"/>
          <p:cNvPicPr>
            <a:picLocks noChangeAspect="1" noChangeArrowheads="1"/>
          </p:cNvPicPr>
          <p:nvPr/>
        </p:nvPicPr>
        <p:blipFill>
          <a:blip r:embed="rId2" cstate="print"/>
          <a:srcRect/>
          <a:stretch>
            <a:fillRect/>
          </a:stretch>
        </p:blipFill>
        <p:spPr bwMode="auto">
          <a:xfrm>
            <a:off x="507910" y="2141538"/>
            <a:ext cx="2627066" cy="2619248"/>
          </a:xfrm>
          <a:prstGeom prst="rect">
            <a:avLst/>
          </a:prstGeom>
          <a:noFill/>
          <a:ln w="38100">
            <a:solidFill>
              <a:srgbClr val="C00000"/>
            </a:solidFill>
            <a:miter lim="800000"/>
            <a:headEnd/>
            <a:tailEnd/>
          </a:ln>
          <a:effectLst/>
        </p:spPr>
      </p:pic>
      <p:pic>
        <p:nvPicPr>
          <p:cNvPr id="18441" name="Picture 9"/>
          <p:cNvPicPr>
            <a:picLocks noChangeAspect="1" noChangeArrowheads="1"/>
          </p:cNvPicPr>
          <p:nvPr/>
        </p:nvPicPr>
        <p:blipFill>
          <a:blip r:embed="rId3" cstate="print"/>
          <a:srcRect/>
          <a:stretch>
            <a:fillRect/>
          </a:stretch>
        </p:blipFill>
        <p:spPr bwMode="auto">
          <a:xfrm>
            <a:off x="2991604" y="3810590"/>
            <a:ext cx="2660459" cy="2652541"/>
          </a:xfrm>
          <a:prstGeom prst="rect">
            <a:avLst/>
          </a:prstGeom>
          <a:noFill/>
          <a:ln w="38100">
            <a:solidFill>
              <a:srgbClr val="C00000"/>
            </a:solidFill>
            <a:miter lim="800000"/>
            <a:headEnd/>
            <a:tailEnd/>
          </a:ln>
          <a:effectLst/>
        </p:spPr>
      </p:pic>
      <p:pic>
        <p:nvPicPr>
          <p:cNvPr id="18442" name="Picture 10"/>
          <p:cNvPicPr>
            <a:picLocks noChangeAspect="1" noChangeArrowheads="1"/>
          </p:cNvPicPr>
          <p:nvPr/>
        </p:nvPicPr>
        <p:blipFill>
          <a:blip r:embed="rId4" cstate="print"/>
          <a:srcRect/>
          <a:stretch>
            <a:fillRect/>
          </a:stretch>
        </p:blipFill>
        <p:spPr bwMode="auto">
          <a:xfrm>
            <a:off x="5604616" y="2087169"/>
            <a:ext cx="2809183" cy="2800822"/>
          </a:xfrm>
          <a:prstGeom prst="rect">
            <a:avLst/>
          </a:prstGeom>
          <a:noFill/>
          <a:ln w="38100">
            <a:solidFill>
              <a:srgbClr val="C00000"/>
            </a:solidFill>
            <a:miter lim="800000"/>
            <a:headEnd/>
            <a:tailEnd/>
          </a:ln>
          <a:effectLst/>
        </p:spPr>
      </p:pic>
      <p:sp>
        <p:nvSpPr>
          <p:cNvPr id="9" name="Rectangle 8"/>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Image result for half past nine clip art">
            <a:hlinkClick r:id="rId5"/>
          </p:cNvPr>
          <p:cNvPicPr>
            <a:picLocks noChangeAspect="1" noChangeArrowheads="1"/>
          </p:cNvPicPr>
          <p:nvPr/>
        </p:nvPicPr>
        <p:blipFill>
          <a:blip r:embed="rId6" cstate="print"/>
          <a:srcRect/>
          <a:stretch>
            <a:fillRect/>
          </a:stretch>
        </p:blipFill>
        <p:spPr bwMode="auto">
          <a:xfrm>
            <a:off x="3586348" y="1885228"/>
            <a:ext cx="1520042" cy="1522990"/>
          </a:xfrm>
          <a:prstGeom prst="rect">
            <a:avLst/>
          </a:prstGeom>
          <a:noFill/>
        </p:spPr>
      </p:pic>
    </p:spTree>
    <p:extLst>
      <p:ext uri="{BB962C8B-B14F-4D97-AF65-F5344CB8AC3E}">
        <p14:creationId xmlns:p14="http://schemas.microsoft.com/office/powerpoint/2010/main" val="309109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02128"/>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What to bring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sp>
        <p:nvSpPr>
          <p:cNvPr id="9" name="Rectangle 8"/>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a:xfrm>
            <a:off x="628650" y="1345223"/>
            <a:ext cx="7886700" cy="4831740"/>
          </a:xfrm>
        </p:spPr>
        <p:txBody>
          <a:bodyPr>
            <a:normAutofit fontScale="77500" lnSpcReduction="20000"/>
          </a:bodyPr>
          <a:lstStyle/>
          <a:p>
            <a:r>
              <a:rPr lang="en-GB" dirty="0" smtClean="0">
                <a:latin typeface="Comic Sans MS" panose="030F0702030302020204" pitchFamily="66" charset="0"/>
              </a:rPr>
              <a:t>A filled water bottle </a:t>
            </a:r>
          </a:p>
          <a:p>
            <a:r>
              <a:rPr lang="en-GB" dirty="0" smtClean="0">
                <a:latin typeface="Comic Sans MS" panose="030F0702030302020204" pitchFamily="66" charset="0"/>
              </a:rPr>
              <a:t>Healthy snacks (fruit is best, two pieces is enough)</a:t>
            </a:r>
          </a:p>
          <a:p>
            <a:r>
              <a:rPr lang="en-GB" dirty="0" smtClean="0">
                <a:latin typeface="Comic Sans MS" panose="030F0702030302020204" pitchFamily="66" charset="0"/>
              </a:rPr>
              <a:t>A packed lunch if you do not want your child to have a school lunch (remember these are free for P1). </a:t>
            </a:r>
          </a:p>
          <a:p>
            <a:r>
              <a:rPr lang="en-GB" dirty="0" smtClean="0">
                <a:latin typeface="Comic Sans MS" panose="030F0702030302020204" pitchFamily="66" charset="0"/>
              </a:rPr>
              <a:t>A waterproof jacket</a:t>
            </a:r>
          </a:p>
          <a:p>
            <a:r>
              <a:rPr lang="en-GB" dirty="0" smtClean="0">
                <a:latin typeface="Comic Sans MS" panose="030F0702030302020204" pitchFamily="66" charset="0"/>
              </a:rPr>
              <a:t>We will provide all other materials. Each child will receive a pack of things they will need. Please do not bring in items from home such as toys or comforters due to </a:t>
            </a:r>
            <a:r>
              <a:rPr lang="en-GB" dirty="0" err="1" smtClean="0">
                <a:latin typeface="Comic Sans MS" panose="030F0702030302020204" pitchFamily="66" charset="0"/>
              </a:rPr>
              <a:t>Covid</a:t>
            </a:r>
            <a:r>
              <a:rPr lang="en-GB" dirty="0" smtClean="0">
                <a:latin typeface="Comic Sans MS" panose="030F0702030302020204" pitchFamily="66" charset="0"/>
              </a:rPr>
              <a:t> 19 guidance. </a:t>
            </a:r>
          </a:p>
          <a:p>
            <a:r>
              <a:rPr lang="en-GB" dirty="0" smtClean="0">
                <a:latin typeface="Comic Sans MS" panose="030F0702030302020204" pitchFamily="66" charset="0"/>
              </a:rPr>
              <a:t>PE – children come to school wearing their PE clothes. Shorts/leggings/joggers, t-shirt and suitable footwear. We will let you know your child’s PE days in August. </a:t>
            </a:r>
          </a:p>
          <a:p>
            <a:endParaRPr lang="en-GB" dirty="0">
              <a:latin typeface="Comic Sans MS" panose="030F0702030302020204" pitchFamily="66" charset="0"/>
            </a:endParaRPr>
          </a:p>
          <a:p>
            <a:pPr marL="0" indent="0" algn="ctr">
              <a:buNone/>
            </a:pPr>
            <a:r>
              <a:rPr lang="en-GB" b="1" dirty="0" smtClean="0">
                <a:latin typeface="Comic Sans MS" panose="030F0702030302020204" pitchFamily="66" charset="0"/>
              </a:rPr>
              <a:t>Please label all belongings with your child’s name so if lost they can be easily returned. </a:t>
            </a:r>
            <a:endParaRPr lang="en-GB" b="1" dirty="0">
              <a:latin typeface="Comic Sans MS" panose="030F0702030302020204" pitchFamily="66" charset="0"/>
            </a:endParaRPr>
          </a:p>
        </p:txBody>
      </p:sp>
    </p:spTree>
    <p:extLst>
      <p:ext uri="{BB962C8B-B14F-4D97-AF65-F5344CB8AC3E}">
        <p14:creationId xmlns:p14="http://schemas.microsoft.com/office/powerpoint/2010/main" val="103323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What to wear ….</a:t>
            </a:r>
            <a:endParaRPr lang="en-GB" dirty="0">
              <a:latin typeface="Comic Sans MS" panose="030F0702030302020204" pitchFamily="66" charset="0"/>
            </a:endParaRPr>
          </a:p>
        </p:txBody>
      </p:sp>
      <p:sp>
        <p:nvSpPr>
          <p:cNvPr id="14" name="Rectangle 13"/>
          <p:cNvSpPr/>
          <p:nvPr/>
        </p:nvSpPr>
        <p:spPr>
          <a:xfrm>
            <a:off x="3847606" y="6139449"/>
            <a:ext cx="5208990" cy="461665"/>
          </a:xfrm>
          <a:prstGeom prst="rect">
            <a:avLst/>
          </a:prstGeom>
        </p:spPr>
        <p:txBody>
          <a:bodyPr wrap="square">
            <a:spAutoFit/>
          </a:bodyPr>
          <a:lstStyle/>
          <a:p>
            <a:r>
              <a:rPr lang="en-GB" sz="2400" b="0" i="0" u="none" strike="noStrike" baseline="0" dirty="0" smtClean="0">
                <a:solidFill>
                  <a:srgbClr val="0000FF"/>
                </a:solidFill>
                <a:latin typeface="Arial" panose="020B0604020202020204" pitchFamily="34" charset="0"/>
              </a:rPr>
              <a:t>www.schoolwearmadeeasy.com</a:t>
            </a:r>
            <a:endParaRPr lang="en-GB" sz="2400" dirty="0"/>
          </a:p>
        </p:txBody>
      </p:sp>
      <p:pic>
        <p:nvPicPr>
          <p:cNvPr id="16" name="Picture 2"/>
          <p:cNvPicPr>
            <a:picLocks noChangeAspect="1" noChangeArrowheads="1"/>
          </p:cNvPicPr>
          <p:nvPr/>
        </p:nvPicPr>
        <p:blipFill>
          <a:blip r:embed="rId2" cstate="print"/>
          <a:srcRect/>
          <a:stretch>
            <a:fillRect/>
          </a:stretch>
        </p:blipFill>
        <p:spPr bwMode="auto">
          <a:xfrm>
            <a:off x="7793882" y="290231"/>
            <a:ext cx="987562" cy="1170045"/>
          </a:xfrm>
          <a:prstGeom prst="rect">
            <a:avLst/>
          </a:prstGeom>
          <a:noFill/>
          <a:ln w="0" algn="in">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79141" y="2023470"/>
            <a:ext cx="3731489" cy="3720382"/>
          </a:xfrm>
          <a:prstGeom prst="rect">
            <a:avLst/>
          </a:prstGeom>
          <a:noFill/>
          <a:ln w="57150">
            <a:solidFill>
              <a:srgbClr val="C00000"/>
            </a:solid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606740" y="2024109"/>
            <a:ext cx="3757559" cy="3746376"/>
          </a:xfrm>
          <a:prstGeom prst="rect">
            <a:avLst/>
          </a:prstGeom>
          <a:noFill/>
          <a:ln w="57150">
            <a:solidFill>
              <a:srgbClr val="C00000"/>
            </a:solidFill>
            <a:miter lim="800000"/>
            <a:headEnd/>
            <a:tailEnd/>
          </a:ln>
          <a:effectLst/>
        </p:spPr>
      </p:pic>
      <p:sp>
        <p:nvSpPr>
          <p:cNvPr id="7" name="Rectangle 6"/>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48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Playtime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GB" sz="2600" dirty="0" smtClean="0">
                <a:latin typeface="Comic Sans MS" panose="030F0702030302020204" pitchFamily="66" charset="0"/>
              </a:rPr>
              <a:t>We have adults in the playground to supervise the children. All classes are kept separate in zones at the moment due to </a:t>
            </a:r>
            <a:r>
              <a:rPr lang="en-GB" sz="2600" dirty="0" err="1" smtClean="0">
                <a:latin typeface="Comic Sans MS" panose="030F0702030302020204" pitchFamily="66" charset="0"/>
              </a:rPr>
              <a:t>Covid</a:t>
            </a:r>
            <a:r>
              <a:rPr lang="en-GB" sz="2600" dirty="0" smtClean="0">
                <a:latin typeface="Comic Sans MS" panose="030F0702030302020204" pitchFamily="66" charset="0"/>
              </a:rPr>
              <a:t> guidance. There is an adult in each zone. They carry first aid equipment. </a:t>
            </a:r>
          </a:p>
          <a:p>
            <a:pPr marL="0" indent="0">
              <a:buNone/>
            </a:pPr>
            <a:r>
              <a:rPr lang="en-GB" sz="2600" dirty="0">
                <a:latin typeface="Comic Sans MS" panose="030F0702030302020204" pitchFamily="66" charset="0"/>
              </a:rPr>
              <a:t> </a:t>
            </a:r>
            <a:r>
              <a:rPr lang="en-GB" sz="2600" dirty="0" smtClean="0">
                <a:latin typeface="Comic Sans MS" panose="030F0702030302020204" pitchFamily="66" charset="0"/>
              </a:rPr>
              <a:t>                        Our adults are instantly recognisable</a:t>
            </a:r>
          </a:p>
          <a:p>
            <a:pPr marL="0" indent="0">
              <a:buNone/>
            </a:pPr>
            <a:r>
              <a:rPr lang="en-GB" sz="2600" dirty="0">
                <a:latin typeface="Comic Sans MS" panose="030F0702030302020204" pitchFamily="66" charset="0"/>
              </a:rPr>
              <a:t> </a:t>
            </a:r>
            <a:r>
              <a:rPr lang="en-GB" sz="2600" dirty="0" smtClean="0">
                <a:latin typeface="Comic Sans MS" panose="030F0702030302020204" pitchFamily="66" charset="0"/>
              </a:rPr>
              <a:t>                        as they wear fluorescent vests.</a:t>
            </a:r>
          </a:p>
          <a:p>
            <a:pPr marL="0" indent="0">
              <a:buNone/>
            </a:pPr>
            <a:r>
              <a:rPr lang="en-GB" sz="2600" dirty="0" smtClean="0">
                <a:latin typeface="Comic Sans MS" panose="030F0702030302020204" pitchFamily="66" charset="0"/>
              </a:rPr>
              <a:t>		     This ensures we keep our children</a:t>
            </a:r>
          </a:p>
          <a:p>
            <a:pPr marL="0" indent="0">
              <a:buNone/>
            </a:pPr>
            <a:r>
              <a:rPr lang="en-GB" sz="2600" dirty="0" smtClean="0">
                <a:latin typeface="Comic Sans MS" panose="030F0702030302020204" pitchFamily="66" charset="0"/>
              </a:rPr>
              <a:t> 		     safe. </a:t>
            </a:r>
          </a:p>
          <a:p>
            <a:pPr marL="0" indent="0">
              <a:buNone/>
            </a:pPr>
            <a:r>
              <a:rPr lang="en-GB" sz="2600" dirty="0">
                <a:latin typeface="Comic Sans MS" panose="030F0702030302020204" pitchFamily="66" charset="0"/>
              </a:rPr>
              <a:t> </a:t>
            </a:r>
            <a:r>
              <a:rPr lang="en-GB" sz="2600" dirty="0" smtClean="0">
                <a:latin typeface="Comic Sans MS" panose="030F0702030302020204" pitchFamily="66" charset="0"/>
              </a:rPr>
              <a:t>                         We play outside in all weather so please ensure your child has a waterproof jacket and suitable footwear. </a:t>
            </a:r>
            <a:endParaRPr lang="en-GB" sz="2600" dirty="0">
              <a:latin typeface="Comic Sans MS" panose="030F0702030302020204" pitchFamily="66" charset="0"/>
            </a:endParaRPr>
          </a:p>
          <a:p>
            <a:pPr marL="0" indent="0">
              <a:buNone/>
            </a:pPr>
            <a:endParaRPr lang="en-GB" dirty="0"/>
          </a:p>
        </p:txBody>
      </p:sp>
      <p:pic>
        <p:nvPicPr>
          <p:cNvPr id="5" name="Picture 4"/>
          <p:cNvPicPr>
            <a:picLocks noChangeAspect="1"/>
          </p:cNvPicPr>
          <p:nvPr/>
        </p:nvPicPr>
        <p:blipFill>
          <a:blip r:embed="rId2" cstate="print"/>
          <a:stretch>
            <a:fillRect/>
          </a:stretch>
        </p:blipFill>
        <p:spPr>
          <a:xfrm>
            <a:off x="817685" y="3288346"/>
            <a:ext cx="1391136" cy="1854848"/>
          </a:xfrm>
          <a:prstGeom prst="rect">
            <a:avLst/>
          </a:prstGeom>
        </p:spPr>
      </p:pic>
      <p:pic>
        <p:nvPicPr>
          <p:cNvPr id="6" name="Picture 5"/>
          <p:cNvPicPr>
            <a:picLocks noChangeAspect="1"/>
          </p:cNvPicPr>
          <p:nvPr/>
        </p:nvPicPr>
        <p:blipFill>
          <a:blip r:embed="rId3" cstate="print"/>
          <a:stretch>
            <a:fillRect/>
          </a:stretch>
        </p:blipFill>
        <p:spPr>
          <a:xfrm>
            <a:off x="7515082" y="365920"/>
            <a:ext cx="1000268" cy="1324769"/>
          </a:xfrm>
          <a:prstGeom prst="rect">
            <a:avLst/>
          </a:prstGeom>
        </p:spPr>
      </p:pic>
      <p:sp>
        <p:nvSpPr>
          <p:cNvPr id="8" name="Rectangle 7"/>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352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4900" dirty="0" smtClean="0">
                <a:latin typeface="Comic Sans MS" panose="030F0702030302020204" pitchFamily="66" charset="0"/>
              </a:rPr>
              <a:t>Lunch</a:t>
            </a: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2200" dirty="0" smtClean="0">
                <a:latin typeface="Comic Sans MS" panose="030F0702030302020204" pitchFamily="66" charset="0"/>
              </a:rPr>
              <a:t>The children go to the dining hall to eat their lunch. There is a space for each class. Our support staff help them and a member of SLT is always there to supervise. </a:t>
            </a:r>
            <a:br>
              <a:rPr lang="en-GB" sz="2200" dirty="0" smtClean="0">
                <a:latin typeface="Comic Sans MS" panose="030F0702030302020204" pitchFamily="66" charset="0"/>
              </a:rPr>
            </a:br>
            <a:r>
              <a:rPr lang="en-GB" sz="2200" dirty="0" smtClean="0">
                <a:latin typeface="Comic Sans MS" panose="030F0702030302020204" pitchFamily="66" charset="0"/>
              </a:rPr>
              <a:t>Children are asked to order their meals when they come in the morning. We keep a record of what they have asked for. If your child does not want a school meal they can bring a packed lunch.</a:t>
            </a:r>
            <a:br>
              <a:rPr lang="en-GB" sz="2200"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pic>
        <p:nvPicPr>
          <p:cNvPr id="2050" name="Picture 2"/>
          <p:cNvPicPr>
            <a:picLocks noGrp="1" noChangeAspect="1" noChangeArrowheads="1"/>
          </p:cNvPicPr>
          <p:nvPr>
            <p:ph idx="1"/>
          </p:nvPr>
        </p:nvPicPr>
        <p:blipFill>
          <a:blip r:embed="rId2" cstate="print"/>
          <a:stretch>
            <a:fillRect/>
          </a:stretch>
        </p:blipFill>
        <p:spPr bwMode="auto">
          <a:xfrm>
            <a:off x="4322495" y="4089216"/>
            <a:ext cx="2866292" cy="2149719"/>
          </a:xfrm>
          <a:prstGeom prst="rect">
            <a:avLst/>
          </a:prstGeom>
          <a:noFill/>
          <a:ln w="57150">
            <a:solidFill>
              <a:srgbClr val="C00000"/>
            </a:solidFill>
            <a:miter lim="800000"/>
            <a:headEnd/>
            <a:tailEnd/>
          </a:ln>
          <a:effectLst/>
        </p:spPr>
      </p:pic>
      <p:pic>
        <p:nvPicPr>
          <p:cNvPr id="6" name="Picture 5"/>
          <p:cNvPicPr>
            <a:picLocks noChangeAspect="1"/>
          </p:cNvPicPr>
          <p:nvPr/>
        </p:nvPicPr>
        <p:blipFill>
          <a:blip r:embed="rId3" cstate="print"/>
          <a:stretch>
            <a:fillRect/>
          </a:stretch>
        </p:blipFill>
        <p:spPr>
          <a:xfrm>
            <a:off x="1798804" y="4000658"/>
            <a:ext cx="2113474" cy="2326834"/>
          </a:xfrm>
          <a:prstGeom prst="rect">
            <a:avLst/>
          </a:prstGeom>
        </p:spPr>
      </p:pic>
      <p:sp>
        <p:nvSpPr>
          <p:cNvPr id="7" name="Rectangle 6"/>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703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Home time</a:t>
            </a:r>
            <a:endParaRPr lang="en-GB" dirty="0">
              <a:latin typeface="Comic Sans MS" panose="030F0702030302020204" pitchFamily="66" charset="0"/>
            </a:endParaRPr>
          </a:p>
        </p:txBody>
      </p:sp>
      <p:pic>
        <p:nvPicPr>
          <p:cNvPr id="12290" name="Picture 2"/>
          <p:cNvPicPr>
            <a:picLocks noChangeAspect="1" noChangeArrowheads="1"/>
          </p:cNvPicPr>
          <p:nvPr/>
        </p:nvPicPr>
        <p:blipFill>
          <a:blip r:embed="rId2" cstate="print"/>
          <a:srcRect/>
          <a:stretch>
            <a:fillRect/>
          </a:stretch>
        </p:blipFill>
        <p:spPr bwMode="auto">
          <a:xfrm>
            <a:off x="5283953" y="356807"/>
            <a:ext cx="3225113" cy="6096417"/>
          </a:xfrm>
          <a:prstGeom prst="rect">
            <a:avLst/>
          </a:prstGeom>
          <a:noFill/>
          <a:ln w="38100">
            <a:solidFill>
              <a:srgbClr val="C00000"/>
            </a:solid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624676" y="2274888"/>
            <a:ext cx="4128412" cy="4128412"/>
          </a:xfrm>
          <a:prstGeom prst="rect">
            <a:avLst/>
          </a:prstGeom>
          <a:noFill/>
          <a:ln w="38100">
            <a:solidFill>
              <a:srgbClr val="C00000"/>
            </a:solidFill>
            <a:miter lim="800000"/>
            <a:headEnd/>
            <a:tailEnd/>
          </a:ln>
          <a:effectLst/>
        </p:spPr>
      </p:pic>
      <p:sp>
        <p:nvSpPr>
          <p:cNvPr id="6" name="Rectangle 5"/>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4" name="Picture 2" descr="3 O Clock  Clip Art">
            <a:hlinkClick r:id="rId4" tooltip="Download as SVG file"/>
          </p:cNvPr>
          <p:cNvPicPr>
            <a:picLocks noChangeAspect="1" noChangeArrowheads="1"/>
          </p:cNvPicPr>
          <p:nvPr/>
        </p:nvPicPr>
        <p:blipFill>
          <a:blip r:embed="rId5" cstate="print"/>
          <a:srcRect/>
          <a:stretch>
            <a:fillRect/>
          </a:stretch>
        </p:blipFill>
        <p:spPr bwMode="auto">
          <a:xfrm>
            <a:off x="3823855" y="540620"/>
            <a:ext cx="1308306" cy="1286428"/>
          </a:xfrm>
          <a:prstGeom prst="rect">
            <a:avLst/>
          </a:prstGeom>
          <a:noFill/>
        </p:spPr>
      </p:pic>
    </p:spTree>
    <p:extLst>
      <p:ext uri="{BB962C8B-B14F-4D97-AF65-F5344CB8AC3E}">
        <p14:creationId xmlns:p14="http://schemas.microsoft.com/office/powerpoint/2010/main" val="181692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Day 2 and beyond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buNone/>
            </a:pPr>
            <a:endParaRPr lang="en-GB" dirty="0" smtClean="0">
              <a:latin typeface="Comic Sans MS" panose="030F0702030302020204" pitchFamily="66" charset="0"/>
            </a:endParaRPr>
          </a:p>
          <a:p>
            <a:pPr lvl="0"/>
            <a:endParaRPr lang="en-GB" dirty="0" smtClean="0">
              <a:latin typeface="Comic Sans MS" panose="030F0702030302020204" pitchFamily="66" charset="0"/>
            </a:endParaRPr>
          </a:p>
          <a:p>
            <a:pPr lvl="0"/>
            <a:r>
              <a:rPr lang="en-GB" dirty="0" smtClean="0">
                <a:latin typeface="Comic Sans MS" panose="030F0702030302020204" pitchFamily="66" charset="0"/>
              </a:rPr>
              <a:t>After the first day, your child should arrive at the usual time of 9.00 a.m. and line up at the P1 door. To encourage independence it is good if your child can come into the playground themselves – a member of SLT will be there.</a:t>
            </a:r>
            <a:endParaRPr lang="en-GB" b="1" dirty="0" smtClean="0">
              <a:latin typeface="Comic Sans MS" pitchFamily="66" charset="0"/>
            </a:endParaRPr>
          </a:p>
          <a:p>
            <a:pPr lvl="0"/>
            <a:r>
              <a:rPr lang="en-GB" dirty="0" smtClean="0">
                <a:latin typeface="Comic Sans MS" pitchFamily="66" charset="0"/>
              </a:rPr>
              <a:t>Children can be collected at 3pm from the school gate. Staff will ensure each child is matched to the adult taking them home. </a:t>
            </a:r>
          </a:p>
          <a:p>
            <a:pPr lvl="0"/>
            <a:endParaRPr lang="en-GB" dirty="0" smtClean="0">
              <a:latin typeface="Comic Sans MS" pitchFamily="66" charset="0"/>
            </a:endParaRPr>
          </a:p>
          <a:p>
            <a:pPr>
              <a:buNone/>
            </a:pPr>
            <a:endParaRPr lang="en-GB" dirty="0" smtClean="0">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6019522" y="221943"/>
            <a:ext cx="2222243" cy="2222242"/>
          </a:xfrm>
          <a:prstGeom prst="rect">
            <a:avLst/>
          </a:prstGeom>
          <a:noFill/>
          <a:ln w="57150">
            <a:solidFill>
              <a:srgbClr val="C00000"/>
            </a:solidFill>
            <a:miter lim="800000"/>
            <a:headEnd/>
            <a:tailEnd/>
          </a:ln>
          <a:effectLst/>
        </p:spPr>
      </p:pic>
      <p:sp>
        <p:nvSpPr>
          <p:cNvPr id="5" name="Rectangle 4"/>
          <p:cNvSpPr/>
          <p:nvPr/>
        </p:nvSpPr>
        <p:spPr>
          <a:xfrm>
            <a:off x="166457" y="177554"/>
            <a:ext cx="8855476" cy="64984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325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1986</TotalTime>
  <Words>918</Words>
  <Application>Microsoft Office PowerPoint</Application>
  <PresentationFormat>Overhead</PresentationFormat>
  <Paragraphs>126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    Welcome to P1 ! </vt:lpstr>
      <vt:lpstr>    </vt:lpstr>
      <vt:lpstr>First Day Thurs 12th August</vt:lpstr>
      <vt:lpstr> What to bring ….  </vt:lpstr>
      <vt:lpstr>What to wear ….</vt:lpstr>
      <vt:lpstr>Playtime</vt:lpstr>
      <vt:lpstr>      Lunch  The children go to the dining hall to eat their lunch. There is a space for each class. Our support staff help them and a member of SLT is always there to supervise.  Children are asked to order their meals when they come in the morning. We keep a record of what they have asked for. If your child does not want a school meal they can bring a packed lunch.   </vt:lpstr>
      <vt:lpstr>Home time</vt:lpstr>
      <vt:lpstr> Day 2 and beyond ….</vt:lpstr>
      <vt:lpstr>The school year</vt:lpstr>
      <vt:lpstr>PowerPoint Presentation</vt:lpstr>
      <vt:lpstr>Curriculum for Excellence</vt:lpstr>
      <vt:lpstr>Assessing progress</vt:lpstr>
      <vt:lpstr>Support for learning</vt:lpstr>
      <vt:lpstr>Homework </vt:lpstr>
      <vt:lpstr>Get Involved ….</vt:lpstr>
      <vt:lpstr>What do I do if….?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P1!</dc:title>
  <dc:creator>Catriona Anderson</dc:creator>
  <cp:lastModifiedBy>Kirsty Campbell</cp:lastModifiedBy>
  <cp:revision>180</cp:revision>
  <dcterms:created xsi:type="dcterms:W3CDTF">2015-06-01T12:45:45Z</dcterms:created>
  <dcterms:modified xsi:type="dcterms:W3CDTF">2021-06-07T08:38:05Z</dcterms:modified>
</cp:coreProperties>
</file>