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73" r:id="rId4"/>
    <p:sldId id="258" r:id="rId5"/>
    <p:sldId id="275" r:id="rId6"/>
    <p:sldId id="277" r:id="rId7"/>
    <p:sldId id="278" r:id="rId8"/>
    <p:sldId id="274" r:id="rId9"/>
    <p:sldId id="276" r:id="rId10"/>
    <p:sldId id="279"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95" r:id="rId26"/>
    <p:sldId id="294"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7" r:id="rId41"/>
    <p:sldId id="298" r:id="rId42"/>
    <p:sldId id="293"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E48CE8-E2D8-44B7-B244-DE93B2C1AF06}" type="datetimeFigureOut">
              <a:rPr lang="en-GB" smtClean="0"/>
              <a:pPr/>
              <a:t>30/11/2018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53A158-AA80-42F3-B545-E4A5C28E9FAC}"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953A158-AA80-42F3-B545-E4A5C28E9FAC}" type="slidenum">
              <a:rPr lang="en-GB" smtClean="0"/>
              <a:pPr/>
              <a:t>32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3D0DE6A-C9E6-4DFC-8249-BE04E2C8AE20}" type="datetimeFigureOut">
              <a:rPr lang="en-GB" smtClean="0"/>
              <a:pPr/>
              <a:t>30/11/2018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45AAFE-AB18-4E60-8BDE-96AEF4A6E6DF}"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D0DE6A-C9E6-4DFC-8249-BE04E2C8AE20}" type="datetimeFigureOut">
              <a:rPr lang="en-GB" smtClean="0"/>
              <a:pPr/>
              <a:t>30/11/2018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45AAFE-AB18-4E60-8BDE-96AEF4A6E6D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D0DE6A-C9E6-4DFC-8249-BE04E2C8AE20}" type="datetimeFigureOut">
              <a:rPr lang="en-GB" smtClean="0"/>
              <a:pPr/>
              <a:t>30/11/2018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45AAFE-AB18-4E60-8BDE-96AEF4A6E6DF}"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D0DE6A-C9E6-4DFC-8249-BE04E2C8AE20}" type="datetimeFigureOut">
              <a:rPr lang="en-GB" smtClean="0"/>
              <a:pPr/>
              <a:t>30/11/2018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45AAFE-AB18-4E60-8BDE-96AEF4A6E6DF}"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D0DE6A-C9E6-4DFC-8249-BE04E2C8AE20}" type="datetimeFigureOut">
              <a:rPr lang="en-GB" smtClean="0"/>
              <a:pPr/>
              <a:t>30/11/2018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45AAFE-AB18-4E60-8BDE-96AEF4A6E6DF}"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3D0DE6A-C9E6-4DFC-8249-BE04E2C8AE20}" type="datetimeFigureOut">
              <a:rPr lang="en-GB" smtClean="0"/>
              <a:pPr/>
              <a:t>30/11/2018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45AAFE-AB18-4E60-8BDE-96AEF4A6E6DF}"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3D0DE6A-C9E6-4DFC-8249-BE04E2C8AE20}" type="datetimeFigureOut">
              <a:rPr lang="en-GB" smtClean="0"/>
              <a:pPr/>
              <a:t>30/11/2018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345AAFE-AB18-4E60-8BDE-96AEF4A6E6DF}"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3D0DE6A-C9E6-4DFC-8249-BE04E2C8AE20}" type="datetimeFigureOut">
              <a:rPr lang="en-GB" smtClean="0"/>
              <a:pPr/>
              <a:t>30/11/2018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345AAFE-AB18-4E60-8BDE-96AEF4A6E6DF}"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D0DE6A-C9E6-4DFC-8249-BE04E2C8AE20}" type="datetimeFigureOut">
              <a:rPr lang="en-GB" smtClean="0"/>
              <a:pPr/>
              <a:t>30/11/2018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345AAFE-AB18-4E60-8BDE-96AEF4A6E6D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D0DE6A-C9E6-4DFC-8249-BE04E2C8AE20}" type="datetimeFigureOut">
              <a:rPr lang="en-GB" smtClean="0"/>
              <a:pPr/>
              <a:t>30/11/2018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45AAFE-AB18-4E60-8BDE-96AEF4A6E6DF}"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D0DE6A-C9E6-4DFC-8249-BE04E2C8AE20}" type="datetimeFigureOut">
              <a:rPr lang="en-GB" smtClean="0"/>
              <a:pPr/>
              <a:t>30/11/2018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45AAFE-AB18-4E60-8BDE-96AEF4A6E6DF}"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D0DE6A-C9E6-4DFC-8249-BE04E2C8AE20}" type="datetimeFigureOut">
              <a:rPr lang="en-GB" smtClean="0"/>
              <a:pPr/>
              <a:t>30/11/2018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5AAFE-AB18-4E60-8BDE-96AEF4A6E6DF}"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s://m.youtube.com/watch?v=_jEkodMsC9U"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youtu.be/CYiR304qEJg" TargetMode="External"/><Relationship Id="rId1" Type="http://schemas.openxmlformats.org/officeDocument/2006/relationships/slideLayout" Target="../slideLayouts/slideLayout1.xml"/><Relationship Id="rId5" Type="http://schemas.openxmlformats.org/officeDocument/2006/relationships/hyperlink" Target="https://youtu.be/OYdPwwJtyXc" TargetMode="Externa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hyperlink" Target="https://m.youtube.com/watch?v=CH-0Kvdvs1I"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hyperlink" Target="https://youtu.be/imqXLai5QDc"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hyperlink" Target="https://mp.weixin.qq.com/s/QP9patenHox2QBFjXkeATg"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 Id="rId5" Type="http://schemas.openxmlformats.org/officeDocument/2006/relationships/image" Target="../media/image50.jpeg"/><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3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3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3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hyperlink" Target="https://m.youtube.com/watch?v=A7JFl8IL1zI"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m.youtube.com/watch?v=bbsXMaAalew" TargetMode="External"/><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 Id="rId5" Type="http://schemas.openxmlformats.org/officeDocument/2006/relationships/hyperlink" Target="https://m.youtube.com/watch?v=E4R5pwuhVJ0" TargetMode="External"/><Relationship Id="rId4" Type="http://schemas.openxmlformats.org/officeDocument/2006/relationships/image" Target="../media/image82.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6632"/>
            <a:ext cx="7772400" cy="1470025"/>
          </a:xfrm>
        </p:spPr>
        <p:txBody>
          <a:bodyPr/>
          <a:lstStyle/>
          <a:p>
            <a:r>
              <a:rPr lang="en-GB" b="1" dirty="0" smtClean="0"/>
              <a:t>China 2018</a:t>
            </a:r>
            <a:endParaRPr lang="en-GB" b="1" dirty="0"/>
          </a:p>
        </p:txBody>
      </p:sp>
      <p:sp>
        <p:nvSpPr>
          <p:cNvPr id="3" name="Subtitle 2"/>
          <p:cNvSpPr>
            <a:spLocks noGrp="1"/>
          </p:cNvSpPr>
          <p:nvPr>
            <p:ph type="subTitle" idx="1"/>
          </p:nvPr>
        </p:nvSpPr>
        <p:spPr/>
        <p:txBody>
          <a:bodyPr/>
          <a:lstStyle/>
          <a:p>
            <a:endParaRPr lang="en-GB" dirty="0"/>
          </a:p>
        </p:txBody>
      </p:sp>
      <p:pic>
        <p:nvPicPr>
          <p:cNvPr id="12290" name="Picture 2" descr="T:\Staff Resources\SMT\2. DHT\Confucius\China Photos\IMG_7423.JPG"/>
          <p:cNvPicPr>
            <a:picLocks noChangeAspect="1" noChangeArrowheads="1"/>
          </p:cNvPicPr>
          <p:nvPr/>
        </p:nvPicPr>
        <p:blipFill>
          <a:blip r:embed="rId2" cstate="print"/>
          <a:srcRect/>
          <a:stretch>
            <a:fillRect/>
          </a:stretch>
        </p:blipFill>
        <p:spPr bwMode="auto">
          <a:xfrm>
            <a:off x="1187624" y="1340768"/>
            <a:ext cx="6656288" cy="499221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t>Beautiful Night Scene on the </a:t>
            </a:r>
            <a:r>
              <a:rPr lang="en-GB" sz="2800" b="1" dirty="0" err="1" smtClean="0"/>
              <a:t>Haihe</a:t>
            </a:r>
            <a:r>
              <a:rPr lang="en-GB" sz="2800" b="1" dirty="0" smtClean="0"/>
              <a:t> River</a:t>
            </a:r>
            <a:endParaRPr lang="en-GB" sz="2800" b="1" dirty="0"/>
          </a:p>
        </p:txBody>
      </p:sp>
      <p:pic>
        <p:nvPicPr>
          <p:cNvPr id="19458" name="Picture 2" descr="T:\Staff Resources\SMT\2. DHT\Confucius\China Photos\IMG_7495 (1).JPG"/>
          <p:cNvPicPr>
            <a:picLocks noGrp="1" noChangeAspect="1" noChangeArrowheads="1"/>
          </p:cNvPicPr>
          <p:nvPr>
            <p:ph idx="1"/>
          </p:nvPr>
        </p:nvPicPr>
        <p:blipFill>
          <a:blip r:embed="rId2" cstate="print"/>
          <a:srcRect/>
          <a:stretch>
            <a:fillRect/>
          </a:stretch>
        </p:blipFill>
        <p:spPr bwMode="auto">
          <a:xfrm>
            <a:off x="395536" y="1268760"/>
            <a:ext cx="4070581" cy="3052936"/>
          </a:xfrm>
          <a:prstGeom prst="rect">
            <a:avLst/>
          </a:prstGeom>
          <a:noFill/>
        </p:spPr>
      </p:pic>
      <p:pic>
        <p:nvPicPr>
          <p:cNvPr id="19459" name="Picture 3" descr="T:\Staff Resources\SMT\2. DHT\Confucius\China Photos\IMG_7496 (1).JPG"/>
          <p:cNvPicPr>
            <a:picLocks noChangeAspect="1" noChangeArrowheads="1"/>
          </p:cNvPicPr>
          <p:nvPr/>
        </p:nvPicPr>
        <p:blipFill>
          <a:blip r:embed="rId3" cstate="print"/>
          <a:srcRect/>
          <a:stretch>
            <a:fillRect/>
          </a:stretch>
        </p:blipFill>
        <p:spPr bwMode="auto">
          <a:xfrm>
            <a:off x="4211960" y="3068960"/>
            <a:ext cx="4392488" cy="329436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013176"/>
            <a:ext cx="8229600" cy="1359024"/>
          </a:xfrm>
        </p:spPr>
        <p:txBody>
          <a:bodyPr>
            <a:normAutofit fontScale="90000"/>
          </a:bodyPr>
          <a:lstStyle/>
          <a:p>
            <a:r>
              <a:rPr lang="en-GB" sz="1800" b="1" dirty="0" smtClean="0"/>
              <a:t>Mrs Law visits </a:t>
            </a:r>
            <a:r>
              <a:rPr lang="en-GB" sz="1800" b="1" dirty="0" err="1" smtClean="0"/>
              <a:t>Yue</a:t>
            </a:r>
            <a:r>
              <a:rPr lang="en-GB" sz="1800" b="1" dirty="0" smtClean="0"/>
              <a:t> Yang Dao Xiao </a:t>
            </a:r>
            <a:r>
              <a:rPr lang="en-GB" sz="1800" b="1" dirty="0" err="1" smtClean="0"/>
              <a:t>Xue</a:t>
            </a:r>
            <a:r>
              <a:rPr lang="en-GB" sz="1800" b="1" dirty="0" smtClean="0"/>
              <a:t> Primary School. Their school values were:</a:t>
            </a:r>
            <a:r>
              <a:rPr lang="en-GB" sz="1400" b="1" dirty="0" smtClean="0"/>
              <a:t/>
            </a:r>
            <a:br>
              <a:rPr lang="en-GB" sz="1400" b="1" dirty="0" smtClean="0"/>
            </a:br>
            <a:r>
              <a:rPr lang="en-GB" sz="1400" b="1" dirty="0" smtClean="0"/>
              <a:t/>
            </a:r>
            <a:br>
              <a:rPr lang="en-GB" sz="1400" b="1" dirty="0" smtClean="0"/>
            </a:br>
            <a:r>
              <a:rPr lang="en-GB" sz="1400" b="1" dirty="0" smtClean="0"/>
              <a:t>To make school a kind of enjoyment</a:t>
            </a:r>
            <a:br>
              <a:rPr lang="en-GB" sz="1400" b="1" dirty="0" smtClean="0"/>
            </a:br>
            <a:r>
              <a:rPr lang="en-GB" sz="1400" b="1" dirty="0" smtClean="0"/>
              <a:t>To make study a kind of joy.</a:t>
            </a:r>
            <a:br>
              <a:rPr lang="en-GB" sz="1400" b="1" dirty="0" smtClean="0"/>
            </a:br>
            <a:r>
              <a:rPr lang="en-GB" sz="1400" b="1" dirty="0" smtClean="0"/>
              <a:t>To make development a kind of happiness</a:t>
            </a:r>
            <a:br>
              <a:rPr lang="en-GB" sz="1400" b="1" dirty="0" smtClean="0"/>
            </a:br>
            <a:r>
              <a:rPr lang="en-GB" sz="1400" b="1" dirty="0" smtClean="0"/>
              <a:t/>
            </a:r>
            <a:br>
              <a:rPr lang="en-GB" sz="1400" b="1" dirty="0" smtClean="0"/>
            </a:br>
            <a:endParaRPr lang="en-GB" sz="1400" b="1" dirty="0"/>
          </a:p>
        </p:txBody>
      </p:sp>
      <p:pic>
        <p:nvPicPr>
          <p:cNvPr id="3074" name="Picture 2" descr="T:\Staff Resources\SMT\2. DHT\Confucius\China Photos\IMG_7536.JPG"/>
          <p:cNvPicPr>
            <a:picLocks noGrp="1" noChangeAspect="1" noChangeArrowheads="1"/>
          </p:cNvPicPr>
          <p:nvPr>
            <p:ph idx="1"/>
          </p:nvPr>
        </p:nvPicPr>
        <p:blipFill>
          <a:blip r:embed="rId2" cstate="print"/>
          <a:srcRect/>
          <a:stretch>
            <a:fillRect/>
          </a:stretch>
        </p:blipFill>
        <p:spPr bwMode="auto">
          <a:xfrm>
            <a:off x="1475656" y="332656"/>
            <a:ext cx="6034617" cy="452596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descr="T:\Staff Resources\SMT\2. DHT\Confucius\China Photos\IMG_7553.JPG"/>
          <p:cNvPicPr>
            <a:picLocks noGrp="1" noChangeAspect="1" noChangeArrowheads="1"/>
          </p:cNvPicPr>
          <p:nvPr>
            <p:ph idx="1"/>
          </p:nvPr>
        </p:nvPicPr>
        <p:blipFill>
          <a:blip r:embed="rId2" cstate="print"/>
          <a:srcRect/>
          <a:stretch>
            <a:fillRect/>
          </a:stretch>
        </p:blipFill>
        <p:spPr bwMode="auto">
          <a:xfrm>
            <a:off x="323528" y="188640"/>
            <a:ext cx="6034617" cy="4525963"/>
          </a:xfrm>
          <a:prstGeom prst="rect">
            <a:avLst/>
          </a:prstGeom>
          <a:noFill/>
        </p:spPr>
      </p:pic>
      <p:pic>
        <p:nvPicPr>
          <p:cNvPr id="4099" name="Picture 3" descr="T:\Staff Resources\SMT\2. DHT\Confucius\China Photos\IMG_7555.JPG"/>
          <p:cNvPicPr>
            <a:picLocks noChangeAspect="1" noChangeArrowheads="1"/>
          </p:cNvPicPr>
          <p:nvPr/>
        </p:nvPicPr>
        <p:blipFill>
          <a:blip r:embed="rId3" cstate="print"/>
          <a:srcRect/>
          <a:stretch>
            <a:fillRect/>
          </a:stretch>
        </p:blipFill>
        <p:spPr bwMode="auto">
          <a:xfrm>
            <a:off x="5292080" y="1844824"/>
            <a:ext cx="3510136" cy="4680181"/>
          </a:xfrm>
          <a:prstGeom prst="rect">
            <a:avLst/>
          </a:prstGeom>
          <a:noFill/>
        </p:spPr>
      </p:pic>
      <p:sp>
        <p:nvSpPr>
          <p:cNvPr id="5" name="Rectangle 4"/>
          <p:cNvSpPr/>
          <p:nvPr/>
        </p:nvSpPr>
        <p:spPr>
          <a:xfrm>
            <a:off x="539552" y="5229200"/>
            <a:ext cx="4572000" cy="646331"/>
          </a:xfrm>
          <a:prstGeom prst="rect">
            <a:avLst/>
          </a:prstGeom>
        </p:spPr>
        <p:txBody>
          <a:bodyPr>
            <a:spAutoFit/>
          </a:bodyPr>
          <a:lstStyle/>
          <a:p>
            <a:r>
              <a:rPr lang="en-GB" dirty="0" smtClean="0">
                <a:hlinkClick r:id="rId4"/>
              </a:rPr>
              <a:t>https://m.youtube.com/watch?v=_jEkodMsC9U</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992" y="1196752"/>
            <a:ext cx="3960440" cy="4824536"/>
          </a:xfrm>
        </p:spPr>
        <p:txBody>
          <a:bodyPr>
            <a:normAutofit/>
          </a:bodyPr>
          <a:lstStyle/>
          <a:p>
            <a:r>
              <a:rPr lang="en-GB" sz="1600" b="1" dirty="0" smtClean="0"/>
              <a:t>The school had a beautiful garden outside. </a:t>
            </a:r>
            <a:br>
              <a:rPr lang="en-GB" sz="1600" b="1" dirty="0" smtClean="0"/>
            </a:br>
            <a:r>
              <a:rPr lang="en-GB" sz="1600" b="1" dirty="0" smtClean="0"/>
              <a:t>On the wall they had lots of photos of children smiling. They called it the ‘wall of smiles’. When children feel sad at school they take them here to cheer them up!</a:t>
            </a:r>
            <a:endParaRPr lang="en-GB" sz="1600" b="1" dirty="0"/>
          </a:p>
        </p:txBody>
      </p:sp>
      <p:pic>
        <p:nvPicPr>
          <p:cNvPr id="5122" name="Picture 2" descr="T:\Staff Resources\SMT\2. DHT\Confucius\China Photos\IMG_7556.JPG"/>
          <p:cNvPicPr>
            <a:picLocks noGrp="1" noChangeAspect="1" noChangeArrowheads="1"/>
          </p:cNvPicPr>
          <p:nvPr>
            <p:ph idx="1"/>
          </p:nvPr>
        </p:nvPicPr>
        <p:blipFill>
          <a:blip r:embed="rId2" cstate="print"/>
          <a:srcRect/>
          <a:stretch>
            <a:fillRect/>
          </a:stretch>
        </p:blipFill>
        <p:spPr bwMode="auto">
          <a:xfrm>
            <a:off x="467544" y="874176"/>
            <a:ext cx="3744416" cy="499255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b="1" dirty="0" smtClean="0"/>
              <a:t>Here are some examples of how they take their class photo.</a:t>
            </a:r>
            <a:endParaRPr lang="en-GB" sz="2000" b="1" dirty="0"/>
          </a:p>
        </p:txBody>
      </p:sp>
      <p:pic>
        <p:nvPicPr>
          <p:cNvPr id="4" name="Content Placeholder 3" descr="T:\Staff Resources\SMT\2. DHT\Confucius\China Photos\IMG_7558.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dirty="0" smtClean="0"/>
              <a:t>Within the school they also had a museum to display their achievements and anything that they were proud of.</a:t>
            </a:r>
            <a:endParaRPr lang="en-GB" sz="1800" b="1" dirty="0"/>
          </a:p>
        </p:txBody>
      </p:sp>
      <p:pic>
        <p:nvPicPr>
          <p:cNvPr id="4" name="Picture 4" descr="T:\Staff Resources\SMT\2. DHT\Confucius\China Photos\IMG_7563.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805264"/>
            <a:ext cx="7632848" cy="893961"/>
          </a:xfrm>
        </p:spPr>
        <p:txBody>
          <a:bodyPr>
            <a:normAutofit/>
          </a:bodyPr>
          <a:lstStyle/>
          <a:p>
            <a:r>
              <a:rPr lang="en-GB" sz="1800" b="1" dirty="0" smtClean="0"/>
              <a:t>As the school is in the centre of Tianjin they do not have much outdoor space. This garden was on the roof of the school. It used to be a tennis court!!</a:t>
            </a:r>
            <a:endParaRPr lang="en-GB" sz="1800" b="1" dirty="0"/>
          </a:p>
        </p:txBody>
      </p:sp>
      <p:sp>
        <p:nvSpPr>
          <p:cNvPr id="3" name="Subtitle 2"/>
          <p:cNvSpPr>
            <a:spLocks noGrp="1"/>
          </p:cNvSpPr>
          <p:nvPr>
            <p:ph type="subTitle" idx="1"/>
          </p:nvPr>
        </p:nvSpPr>
        <p:spPr/>
        <p:txBody>
          <a:bodyPr/>
          <a:lstStyle/>
          <a:p>
            <a:endParaRPr lang="en-GB" dirty="0"/>
          </a:p>
        </p:txBody>
      </p:sp>
      <p:pic>
        <p:nvPicPr>
          <p:cNvPr id="7170" name="Picture 2" descr="T:\Staff Resources\SMT\2. DHT\Confucius\China Photos\IMG_7567.JPG"/>
          <p:cNvPicPr>
            <a:picLocks noChangeAspect="1" noChangeArrowheads="1"/>
          </p:cNvPicPr>
          <p:nvPr/>
        </p:nvPicPr>
        <p:blipFill>
          <a:blip r:embed="rId2" cstate="print"/>
          <a:srcRect/>
          <a:stretch>
            <a:fillRect/>
          </a:stretch>
        </p:blipFill>
        <p:spPr bwMode="auto">
          <a:xfrm>
            <a:off x="827584" y="188640"/>
            <a:ext cx="7304360" cy="547827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dirty="0" smtClean="0"/>
              <a:t>Here are some examples of children's work. They take great pride in their presentation. </a:t>
            </a:r>
            <a:endParaRPr lang="en-GB" sz="1800" b="1" dirty="0"/>
          </a:p>
        </p:txBody>
      </p:sp>
      <p:pic>
        <p:nvPicPr>
          <p:cNvPr id="8194" name="Picture 2" descr="T:\Staff Resources\SMT\2. DHT\Confucius\China Photos\IMG_7577.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a:xfrm>
            <a:off x="2339752" y="4725144"/>
            <a:ext cx="3920480" cy="406896"/>
          </a:xfrm>
        </p:spPr>
        <p:txBody>
          <a:bodyPr>
            <a:normAutofit fontScale="70000" lnSpcReduction="20000"/>
          </a:bodyPr>
          <a:lstStyle/>
          <a:p>
            <a:r>
              <a:rPr lang="en-GB" dirty="0" smtClean="0">
                <a:hlinkClick r:id="rId2"/>
              </a:rPr>
              <a:t>https://youtu.be/CYiR304qEJg</a:t>
            </a:r>
            <a:endParaRPr lang="en-GB" dirty="0"/>
          </a:p>
        </p:txBody>
      </p:sp>
      <p:pic>
        <p:nvPicPr>
          <p:cNvPr id="9218" name="Picture 2" descr="T:\Staff Resources\SMT\2. DHT\Confucius\China Photos\IMG_7580.JPG"/>
          <p:cNvPicPr>
            <a:picLocks noChangeAspect="1" noChangeArrowheads="1"/>
          </p:cNvPicPr>
          <p:nvPr/>
        </p:nvPicPr>
        <p:blipFill>
          <a:blip r:embed="rId3" cstate="print"/>
          <a:srcRect/>
          <a:stretch>
            <a:fillRect/>
          </a:stretch>
        </p:blipFill>
        <p:spPr bwMode="auto">
          <a:xfrm>
            <a:off x="508000" y="381000"/>
            <a:ext cx="3991992" cy="2993994"/>
          </a:xfrm>
          <a:prstGeom prst="rect">
            <a:avLst/>
          </a:prstGeom>
          <a:noFill/>
        </p:spPr>
      </p:pic>
      <p:pic>
        <p:nvPicPr>
          <p:cNvPr id="9219" name="Picture 3" descr="T:\Staff Resources\SMT\2. DHT\Confucius\China Photos\IMG_7587.JPG"/>
          <p:cNvPicPr>
            <a:picLocks noChangeAspect="1" noChangeArrowheads="1"/>
          </p:cNvPicPr>
          <p:nvPr/>
        </p:nvPicPr>
        <p:blipFill>
          <a:blip r:embed="rId4" cstate="print"/>
          <a:srcRect/>
          <a:stretch>
            <a:fillRect/>
          </a:stretch>
        </p:blipFill>
        <p:spPr bwMode="auto">
          <a:xfrm>
            <a:off x="4644008" y="404664"/>
            <a:ext cx="3947931" cy="2960948"/>
          </a:xfrm>
          <a:prstGeom prst="rect">
            <a:avLst/>
          </a:prstGeom>
          <a:noFill/>
        </p:spPr>
      </p:pic>
      <p:sp>
        <p:nvSpPr>
          <p:cNvPr id="6" name="Rectangle 5"/>
          <p:cNvSpPr/>
          <p:nvPr/>
        </p:nvSpPr>
        <p:spPr>
          <a:xfrm>
            <a:off x="2771800" y="5373216"/>
            <a:ext cx="3124125" cy="369332"/>
          </a:xfrm>
          <a:prstGeom prst="rect">
            <a:avLst/>
          </a:prstGeom>
        </p:spPr>
        <p:txBody>
          <a:bodyPr wrap="none">
            <a:spAutoFit/>
          </a:bodyPr>
          <a:lstStyle/>
          <a:p>
            <a:r>
              <a:rPr lang="en-GB" dirty="0" smtClean="0">
                <a:hlinkClick r:id="rId5"/>
              </a:rPr>
              <a:t>https://youtu.be/OYdPwwJtyXc</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Lunchtime!</a:t>
            </a:r>
            <a:endParaRPr lang="en-GB" dirty="0"/>
          </a:p>
        </p:txBody>
      </p:sp>
      <p:pic>
        <p:nvPicPr>
          <p:cNvPr id="10243" name="Picture 3" descr="T:\Staff Resources\SMT\2. DHT\Confucius\China Photos\IMG_7592.JPG"/>
          <p:cNvPicPr>
            <a:picLocks noGrp="1" noChangeAspect="1" noChangeArrowheads="1"/>
          </p:cNvPicPr>
          <p:nvPr>
            <p:ph idx="1"/>
          </p:nvPr>
        </p:nvPicPr>
        <p:blipFill>
          <a:blip r:embed="rId2" cstate="print"/>
          <a:srcRect/>
          <a:stretch>
            <a:fillRect/>
          </a:stretch>
        </p:blipFill>
        <p:spPr bwMode="auto">
          <a:xfrm>
            <a:off x="251520" y="1772816"/>
            <a:ext cx="2376264" cy="3168352"/>
          </a:xfrm>
          <a:prstGeom prst="rect">
            <a:avLst/>
          </a:prstGeom>
          <a:noFill/>
        </p:spPr>
      </p:pic>
      <p:pic>
        <p:nvPicPr>
          <p:cNvPr id="10244" name="Picture 4" descr="T:\Staff Resources\SMT\2. DHT\Confucius\China Photos\IMG_7593.JPG"/>
          <p:cNvPicPr>
            <a:picLocks noChangeAspect="1" noChangeArrowheads="1"/>
          </p:cNvPicPr>
          <p:nvPr/>
        </p:nvPicPr>
        <p:blipFill>
          <a:blip r:embed="rId3" cstate="print"/>
          <a:srcRect/>
          <a:stretch>
            <a:fillRect/>
          </a:stretch>
        </p:blipFill>
        <p:spPr bwMode="auto">
          <a:xfrm>
            <a:off x="2411760" y="3212976"/>
            <a:ext cx="2502024" cy="3336032"/>
          </a:xfrm>
          <a:prstGeom prst="rect">
            <a:avLst/>
          </a:prstGeom>
          <a:noFill/>
        </p:spPr>
      </p:pic>
      <p:pic>
        <p:nvPicPr>
          <p:cNvPr id="10246" name="Picture 6" descr="T:\Staff Resources\SMT\2. DHT\Confucius\China Photos\IMG_7595.JPG"/>
          <p:cNvPicPr>
            <a:picLocks noChangeAspect="1" noChangeArrowheads="1"/>
          </p:cNvPicPr>
          <p:nvPr/>
        </p:nvPicPr>
        <p:blipFill>
          <a:blip r:embed="rId4" cstate="print"/>
          <a:srcRect/>
          <a:stretch>
            <a:fillRect/>
          </a:stretch>
        </p:blipFill>
        <p:spPr bwMode="auto">
          <a:xfrm>
            <a:off x="6300192" y="3356992"/>
            <a:ext cx="2556030" cy="3408040"/>
          </a:xfrm>
          <a:prstGeom prst="rect">
            <a:avLst/>
          </a:prstGeom>
          <a:noFill/>
        </p:spPr>
      </p:pic>
      <p:pic>
        <p:nvPicPr>
          <p:cNvPr id="10245" name="Picture 5" descr="T:\Staff Resources\SMT\2. DHT\Confucius\China Photos\IMG_7594.JPG"/>
          <p:cNvPicPr>
            <a:picLocks noChangeAspect="1" noChangeArrowheads="1"/>
          </p:cNvPicPr>
          <p:nvPr/>
        </p:nvPicPr>
        <p:blipFill>
          <a:blip r:embed="rId5" cstate="print"/>
          <a:srcRect/>
          <a:stretch>
            <a:fillRect/>
          </a:stretch>
        </p:blipFill>
        <p:spPr bwMode="auto">
          <a:xfrm>
            <a:off x="4716016" y="1772816"/>
            <a:ext cx="2376010" cy="316801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0" y="260648"/>
            <a:ext cx="3888432" cy="2160240"/>
          </a:xfrm>
        </p:spPr>
        <p:txBody>
          <a:bodyPr>
            <a:normAutofit/>
          </a:bodyPr>
          <a:lstStyle/>
          <a:p>
            <a:r>
              <a:rPr lang="en-GB" sz="1400" b="1" u="sng" dirty="0" smtClean="0"/>
              <a:t>Tianjin Cultural </a:t>
            </a:r>
            <a:r>
              <a:rPr lang="en-GB" sz="1400" b="1" u="sng" dirty="0" err="1" smtClean="0"/>
              <a:t>Center</a:t>
            </a:r>
            <a:r>
              <a:rPr lang="en-GB" sz="1400" b="1" u="sng" dirty="0" smtClean="0"/>
              <a:t/>
            </a:r>
            <a:br>
              <a:rPr lang="en-GB" sz="1400" b="1" u="sng" dirty="0" smtClean="0"/>
            </a:br>
            <a:r>
              <a:rPr lang="en-GB" sz="1200" b="1" dirty="0"/>
              <a:t/>
            </a:r>
            <a:br>
              <a:rPr lang="en-GB" sz="1200" b="1" dirty="0"/>
            </a:br>
            <a:r>
              <a:rPr lang="en-GB" sz="1200" b="1" dirty="0" smtClean="0"/>
              <a:t>At the </a:t>
            </a:r>
            <a:r>
              <a:rPr lang="en-GB" sz="1200" b="1" dirty="0" err="1" smtClean="0"/>
              <a:t>Center</a:t>
            </a:r>
            <a:r>
              <a:rPr lang="en-GB" sz="1200" b="1" dirty="0" smtClean="0"/>
              <a:t> there was a dance festival. Obviously Mrs Law had to get involved! Chinese TV were there and announced that Head Teachers were over from Scotland. Everyone was desperate to get their photo taken with us!</a:t>
            </a:r>
            <a:endParaRPr lang="en-GB" sz="1400" b="1" u="sng" dirty="0"/>
          </a:p>
        </p:txBody>
      </p:sp>
      <p:pic>
        <p:nvPicPr>
          <p:cNvPr id="1026" name="Picture 2" descr="T:\Staff Resources\SMT\2. DHT\Confucius\China Photos\IMG_7315.JPG"/>
          <p:cNvPicPr>
            <a:picLocks noGrp="1" noChangeAspect="1" noChangeArrowheads="1"/>
          </p:cNvPicPr>
          <p:nvPr>
            <p:ph idx="1"/>
          </p:nvPr>
        </p:nvPicPr>
        <p:blipFill>
          <a:blip r:embed="rId2" cstate="print"/>
          <a:srcRect/>
          <a:stretch>
            <a:fillRect/>
          </a:stretch>
        </p:blipFill>
        <p:spPr bwMode="auto">
          <a:xfrm>
            <a:off x="395537" y="332657"/>
            <a:ext cx="4248472" cy="3186354"/>
          </a:xfrm>
          <a:prstGeom prst="rect">
            <a:avLst/>
          </a:prstGeom>
          <a:noFill/>
        </p:spPr>
      </p:pic>
      <p:pic>
        <p:nvPicPr>
          <p:cNvPr id="1027" name="Picture 3" descr="T:\Staff Resources\SMT\2. DHT\Confucius\China Photos\IMG_7318.JPG"/>
          <p:cNvPicPr>
            <a:picLocks noChangeAspect="1" noChangeArrowheads="1"/>
          </p:cNvPicPr>
          <p:nvPr/>
        </p:nvPicPr>
        <p:blipFill>
          <a:blip r:embed="rId3" cstate="print"/>
          <a:srcRect/>
          <a:stretch>
            <a:fillRect/>
          </a:stretch>
        </p:blipFill>
        <p:spPr bwMode="auto">
          <a:xfrm>
            <a:off x="3491880" y="2564904"/>
            <a:ext cx="5408149" cy="4056112"/>
          </a:xfrm>
          <a:prstGeom prst="rect">
            <a:avLst/>
          </a:prstGeom>
          <a:noFill/>
        </p:spPr>
      </p:pic>
      <p:pic>
        <p:nvPicPr>
          <p:cNvPr id="1029" name="Picture 5" descr="T:\Staff Resources\SMT\2. DHT\Confucius\China Photos\IMG_7323.JPG"/>
          <p:cNvPicPr>
            <a:picLocks noChangeAspect="1" noChangeArrowheads="1"/>
          </p:cNvPicPr>
          <p:nvPr/>
        </p:nvPicPr>
        <p:blipFill>
          <a:blip r:embed="rId4" cstate="print"/>
          <a:srcRect/>
          <a:stretch>
            <a:fillRect/>
          </a:stretch>
        </p:blipFill>
        <p:spPr bwMode="auto">
          <a:xfrm>
            <a:off x="539552" y="3212976"/>
            <a:ext cx="2502024" cy="333603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1266" name="Picture 2" descr="T:\Staff Resources\SMT\2. DHT\Confucius\China Photos\IMG_7597.JPG"/>
          <p:cNvPicPr>
            <a:picLocks noGrp="1" noChangeAspect="1" noChangeArrowheads="1"/>
          </p:cNvPicPr>
          <p:nvPr>
            <p:ph idx="1"/>
          </p:nvPr>
        </p:nvPicPr>
        <p:blipFill>
          <a:blip r:embed="rId2" cstate="print"/>
          <a:srcRect/>
          <a:stretch>
            <a:fillRect/>
          </a:stretch>
        </p:blipFill>
        <p:spPr bwMode="auto">
          <a:xfrm>
            <a:off x="323528" y="1628800"/>
            <a:ext cx="4172281" cy="3129211"/>
          </a:xfrm>
          <a:prstGeom prst="rect">
            <a:avLst/>
          </a:prstGeom>
          <a:noFill/>
        </p:spPr>
      </p:pic>
      <p:pic>
        <p:nvPicPr>
          <p:cNvPr id="11267" name="Picture 3" descr="T:\Staff Resources\SMT\2. DHT\Confucius\China Photos\IMG_7598.JPG"/>
          <p:cNvPicPr>
            <a:picLocks noChangeAspect="1" noChangeArrowheads="1"/>
          </p:cNvPicPr>
          <p:nvPr/>
        </p:nvPicPr>
        <p:blipFill>
          <a:blip r:embed="rId3" cstate="print"/>
          <a:srcRect/>
          <a:stretch>
            <a:fillRect/>
          </a:stretch>
        </p:blipFill>
        <p:spPr bwMode="auto">
          <a:xfrm>
            <a:off x="4499992" y="1628800"/>
            <a:ext cx="4160011" cy="3120008"/>
          </a:xfrm>
          <a:prstGeom prst="rect">
            <a:avLst/>
          </a:prstGeom>
          <a:noFill/>
        </p:spPr>
      </p:pic>
      <p:sp>
        <p:nvSpPr>
          <p:cNvPr id="5" name="Rectangle 4"/>
          <p:cNvSpPr/>
          <p:nvPr/>
        </p:nvSpPr>
        <p:spPr>
          <a:xfrm>
            <a:off x="2051720" y="5445224"/>
            <a:ext cx="4518866" cy="369332"/>
          </a:xfrm>
          <a:prstGeom prst="rect">
            <a:avLst/>
          </a:prstGeom>
        </p:spPr>
        <p:txBody>
          <a:bodyPr wrap="none">
            <a:spAutoFit/>
          </a:bodyPr>
          <a:lstStyle/>
          <a:p>
            <a:r>
              <a:rPr lang="en-GB" dirty="0" smtClean="0">
                <a:hlinkClick r:id="rId4"/>
              </a:rPr>
              <a:t>https://m.youtube.com/watch?v=CH-0Kvdvs1I</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Art Lesson</a:t>
            </a:r>
            <a:endParaRPr lang="en-GB" dirty="0"/>
          </a:p>
        </p:txBody>
      </p:sp>
      <p:pic>
        <p:nvPicPr>
          <p:cNvPr id="20482" name="Picture 2" descr="T:\Staff Resources\SMT\2. DHT\Confucius\China Photos\IMG_7605.JPG"/>
          <p:cNvPicPr>
            <a:picLocks noGrp="1" noChangeAspect="1" noChangeArrowheads="1"/>
          </p:cNvPicPr>
          <p:nvPr>
            <p:ph idx="1"/>
          </p:nvPr>
        </p:nvPicPr>
        <p:blipFill>
          <a:blip r:embed="rId2" cstate="print"/>
          <a:srcRect/>
          <a:stretch>
            <a:fillRect/>
          </a:stretch>
        </p:blipFill>
        <p:spPr bwMode="auto">
          <a:xfrm>
            <a:off x="683568" y="1556792"/>
            <a:ext cx="3394472" cy="4525963"/>
          </a:xfrm>
          <a:prstGeom prst="rect">
            <a:avLst/>
          </a:prstGeom>
          <a:noFill/>
        </p:spPr>
      </p:pic>
      <p:pic>
        <p:nvPicPr>
          <p:cNvPr id="20483" name="Picture 3" descr="T:\Staff Resources\SMT\2. DHT\Confucius\China Photos\IMG_7613.JPG"/>
          <p:cNvPicPr>
            <a:picLocks noChangeAspect="1" noChangeArrowheads="1"/>
          </p:cNvPicPr>
          <p:nvPr/>
        </p:nvPicPr>
        <p:blipFill>
          <a:blip r:embed="rId3" cstate="print"/>
          <a:srcRect/>
          <a:stretch>
            <a:fillRect/>
          </a:stretch>
        </p:blipFill>
        <p:spPr bwMode="auto">
          <a:xfrm>
            <a:off x="4788024" y="1556792"/>
            <a:ext cx="3402378" cy="453650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Paper Cutting</a:t>
            </a:r>
            <a:endParaRPr lang="en-GB" dirty="0"/>
          </a:p>
        </p:txBody>
      </p:sp>
      <p:pic>
        <p:nvPicPr>
          <p:cNvPr id="21506" name="Picture 2" descr="T:\Staff Resources\SMT\2. DHT\Confucius\China Photos\IMG_7607.JPG"/>
          <p:cNvPicPr>
            <a:picLocks noGrp="1" noChangeAspect="1" noChangeArrowheads="1"/>
          </p:cNvPicPr>
          <p:nvPr>
            <p:ph idx="1"/>
          </p:nvPr>
        </p:nvPicPr>
        <p:blipFill>
          <a:blip r:embed="rId2" cstate="print"/>
          <a:srcRect/>
          <a:stretch>
            <a:fillRect/>
          </a:stretch>
        </p:blipFill>
        <p:spPr bwMode="auto">
          <a:xfrm>
            <a:off x="755576" y="1196752"/>
            <a:ext cx="3394472" cy="4525963"/>
          </a:xfrm>
          <a:prstGeom prst="rect">
            <a:avLst/>
          </a:prstGeom>
          <a:noFill/>
        </p:spPr>
      </p:pic>
      <p:pic>
        <p:nvPicPr>
          <p:cNvPr id="21507" name="Picture 3" descr="N:\Downloads\IMG_7611.JPG"/>
          <p:cNvPicPr>
            <a:picLocks noChangeAspect="1" noChangeArrowheads="1"/>
          </p:cNvPicPr>
          <p:nvPr/>
        </p:nvPicPr>
        <p:blipFill>
          <a:blip r:embed="rId3" cstate="print"/>
          <a:srcRect/>
          <a:stretch>
            <a:fillRect/>
          </a:stretch>
        </p:blipFill>
        <p:spPr bwMode="auto">
          <a:xfrm rot="5400000">
            <a:off x="4361976" y="1766816"/>
            <a:ext cx="4560509" cy="3420382"/>
          </a:xfrm>
          <a:prstGeom prst="rect">
            <a:avLst/>
          </a:prstGeom>
          <a:noFill/>
        </p:spPr>
      </p:pic>
      <p:sp>
        <p:nvSpPr>
          <p:cNvPr id="5" name="Rectangle 4"/>
          <p:cNvSpPr/>
          <p:nvPr/>
        </p:nvSpPr>
        <p:spPr>
          <a:xfrm>
            <a:off x="2771800" y="6165304"/>
            <a:ext cx="3089692" cy="369332"/>
          </a:xfrm>
          <a:prstGeom prst="rect">
            <a:avLst/>
          </a:prstGeom>
        </p:spPr>
        <p:txBody>
          <a:bodyPr wrap="none">
            <a:spAutoFit/>
          </a:bodyPr>
          <a:lstStyle/>
          <a:p>
            <a:r>
              <a:rPr lang="en-GB" dirty="0" smtClean="0">
                <a:hlinkClick r:id="rId4"/>
              </a:rPr>
              <a:t>https://youtu.be/imqXLai5QDc</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2530" name="Picture 2" descr="T:\Staff Resources\SMT\2. DHT\Confucius\China Photos\IMG_7621.JPG"/>
          <p:cNvPicPr>
            <a:picLocks noGrp="1" noChangeAspect="1" noChangeArrowheads="1"/>
          </p:cNvPicPr>
          <p:nvPr>
            <p:ph idx="1"/>
          </p:nvPr>
        </p:nvPicPr>
        <p:blipFill>
          <a:blip r:embed="rId2" cstate="print"/>
          <a:srcRect/>
          <a:stretch>
            <a:fillRect/>
          </a:stretch>
        </p:blipFill>
        <p:spPr bwMode="auto">
          <a:xfrm>
            <a:off x="251520" y="908720"/>
            <a:ext cx="4358613" cy="3268960"/>
          </a:xfrm>
          <a:prstGeom prst="rect">
            <a:avLst/>
          </a:prstGeom>
          <a:noFill/>
        </p:spPr>
      </p:pic>
      <p:pic>
        <p:nvPicPr>
          <p:cNvPr id="22531" name="Picture 3" descr="T:\Staff Resources\SMT\2. DHT\Confucius\China Photos\IMG_7624 (1).JPG"/>
          <p:cNvPicPr>
            <a:picLocks noChangeAspect="1" noChangeArrowheads="1"/>
          </p:cNvPicPr>
          <p:nvPr/>
        </p:nvPicPr>
        <p:blipFill>
          <a:blip r:embed="rId3" cstate="print"/>
          <a:srcRect/>
          <a:stretch>
            <a:fillRect/>
          </a:stretch>
        </p:blipFill>
        <p:spPr bwMode="auto">
          <a:xfrm>
            <a:off x="4547996" y="3284984"/>
            <a:ext cx="4448043" cy="333603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3554" name="Picture 2" descr="T:\Staff Resources\SMT\2. DHT\Confucius\China Photos\IMG_7625.JPG"/>
          <p:cNvPicPr>
            <a:picLocks noGrp="1" noChangeAspect="1" noChangeArrowheads="1"/>
          </p:cNvPicPr>
          <p:nvPr>
            <p:ph idx="1"/>
          </p:nvPr>
        </p:nvPicPr>
        <p:blipFill>
          <a:blip r:embed="rId2" cstate="print"/>
          <a:srcRect/>
          <a:stretch>
            <a:fillRect/>
          </a:stretch>
        </p:blipFill>
        <p:spPr bwMode="auto">
          <a:xfrm>
            <a:off x="3131840" y="476672"/>
            <a:ext cx="5746585" cy="4309939"/>
          </a:xfrm>
          <a:prstGeom prst="rect">
            <a:avLst/>
          </a:prstGeom>
          <a:noFill/>
        </p:spPr>
      </p:pic>
      <p:pic>
        <p:nvPicPr>
          <p:cNvPr id="23555" name="Picture 3" descr="T:\Staff Resources\SMT\2. DHT\Confucius\China Photos\IMG_7623.JPG"/>
          <p:cNvPicPr>
            <a:picLocks noChangeAspect="1" noChangeArrowheads="1"/>
          </p:cNvPicPr>
          <p:nvPr/>
        </p:nvPicPr>
        <p:blipFill>
          <a:blip r:embed="rId3" cstate="print"/>
          <a:srcRect/>
          <a:stretch>
            <a:fillRect/>
          </a:stretch>
        </p:blipFill>
        <p:spPr bwMode="auto">
          <a:xfrm>
            <a:off x="107504" y="2564904"/>
            <a:ext cx="4544053" cy="3408040"/>
          </a:xfrm>
          <a:prstGeom prst="rect">
            <a:avLst/>
          </a:prstGeom>
          <a:noFill/>
        </p:spPr>
      </p:pic>
      <p:sp>
        <p:nvSpPr>
          <p:cNvPr id="6" name="Rectangle 5"/>
          <p:cNvSpPr/>
          <p:nvPr/>
        </p:nvSpPr>
        <p:spPr>
          <a:xfrm>
            <a:off x="4932040" y="5373216"/>
            <a:ext cx="3744416" cy="646331"/>
          </a:xfrm>
          <a:prstGeom prst="rect">
            <a:avLst/>
          </a:prstGeom>
        </p:spPr>
        <p:txBody>
          <a:bodyPr wrap="square">
            <a:spAutoFit/>
          </a:bodyPr>
          <a:lstStyle/>
          <a:p>
            <a:r>
              <a:rPr lang="en-GB" dirty="0">
                <a:hlinkClick r:id="rId4"/>
              </a:rPr>
              <a:t>https://mp.weixin.qq.com/s/QP9patenHox2QBFjXkeATg</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Hanban</a:t>
            </a:r>
            <a:r>
              <a:rPr lang="en-GB" dirty="0" smtClean="0"/>
              <a:t> Institute</a:t>
            </a:r>
            <a:endParaRPr lang="en-GB" dirty="0"/>
          </a:p>
        </p:txBody>
      </p:sp>
      <p:pic>
        <p:nvPicPr>
          <p:cNvPr id="38914" name="Picture 2" descr="T:\Staff Resources\SMT\2. DHT\Confucius\China Photos\IMG_7670 (1).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0666"/>
          </a:xfrm>
        </p:spPr>
        <p:txBody>
          <a:bodyPr/>
          <a:lstStyle/>
          <a:p>
            <a:r>
              <a:rPr lang="en-GB" b="1" dirty="0" smtClean="0"/>
              <a:t>Beijing </a:t>
            </a:r>
            <a:br>
              <a:rPr lang="en-GB" b="1" dirty="0" smtClean="0"/>
            </a:br>
            <a:r>
              <a:rPr lang="en-GB" b="1" dirty="0"/>
              <a:t/>
            </a:r>
            <a:br>
              <a:rPr lang="en-GB" b="1" dirty="0"/>
            </a:br>
            <a:r>
              <a:rPr lang="en-GB" b="1" dirty="0" smtClean="0"/>
              <a:t>The Watertown </a:t>
            </a:r>
            <a:br>
              <a:rPr lang="en-GB" b="1" dirty="0" smtClean="0"/>
            </a:br>
            <a:r>
              <a:rPr lang="en-GB" b="1" dirty="0" smtClean="0"/>
              <a:t>and </a:t>
            </a:r>
            <a:br>
              <a:rPr lang="en-GB" b="1" dirty="0" smtClean="0"/>
            </a:br>
            <a:r>
              <a:rPr lang="en-GB" b="1" dirty="0" smtClean="0"/>
              <a:t>The Great Wall</a:t>
            </a:r>
            <a:endParaRPr lang="en-GB"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a:p>
        </p:txBody>
      </p:sp>
      <p:pic>
        <p:nvPicPr>
          <p:cNvPr id="24579" name="Picture 3" descr="T:\Staff Resources\SMT\2. DHT\Confucius\China Photos\IMG_7697.JPG"/>
          <p:cNvPicPr>
            <a:picLocks noChangeAspect="1" noChangeArrowheads="1"/>
          </p:cNvPicPr>
          <p:nvPr/>
        </p:nvPicPr>
        <p:blipFill>
          <a:blip r:embed="rId2" cstate="print"/>
          <a:srcRect/>
          <a:stretch>
            <a:fillRect/>
          </a:stretch>
        </p:blipFill>
        <p:spPr bwMode="auto">
          <a:xfrm>
            <a:off x="2411760" y="2970245"/>
            <a:ext cx="2915816" cy="3887755"/>
          </a:xfrm>
          <a:prstGeom prst="rect">
            <a:avLst/>
          </a:prstGeom>
          <a:noFill/>
        </p:spPr>
      </p:pic>
      <p:pic>
        <p:nvPicPr>
          <p:cNvPr id="24578" name="Picture 2" descr="T:\Staff Resources\SMT\2. DHT\Confucius\China Photos\IMG_7691.JPG"/>
          <p:cNvPicPr>
            <a:picLocks noChangeAspect="1" noChangeArrowheads="1"/>
          </p:cNvPicPr>
          <p:nvPr/>
        </p:nvPicPr>
        <p:blipFill>
          <a:blip r:embed="rId3" cstate="print"/>
          <a:srcRect/>
          <a:stretch>
            <a:fillRect/>
          </a:stretch>
        </p:blipFill>
        <p:spPr bwMode="auto">
          <a:xfrm>
            <a:off x="0" y="0"/>
            <a:ext cx="2952328" cy="3936437"/>
          </a:xfrm>
          <a:prstGeom prst="rect">
            <a:avLst/>
          </a:prstGeom>
          <a:noFill/>
        </p:spPr>
      </p:pic>
      <p:pic>
        <p:nvPicPr>
          <p:cNvPr id="24580" name="Picture 4" descr="T:\Staff Resources\SMT\2. DHT\Confucius\China Photos\IMG_7709.JPG"/>
          <p:cNvPicPr>
            <a:picLocks noChangeAspect="1" noChangeArrowheads="1"/>
          </p:cNvPicPr>
          <p:nvPr/>
        </p:nvPicPr>
        <p:blipFill>
          <a:blip r:embed="rId4" cstate="print"/>
          <a:srcRect/>
          <a:stretch>
            <a:fillRect/>
          </a:stretch>
        </p:blipFill>
        <p:spPr bwMode="auto">
          <a:xfrm>
            <a:off x="4932040" y="0"/>
            <a:ext cx="2862064" cy="3816085"/>
          </a:xfrm>
          <a:prstGeom prst="rect">
            <a:avLst/>
          </a:prstGeom>
          <a:noFill/>
        </p:spPr>
      </p:pic>
      <p:pic>
        <p:nvPicPr>
          <p:cNvPr id="24581" name="Picture 5" descr="T:\Staff Resources\SMT\2. DHT\Confucius\China Photos\IMG_7718.JPG"/>
          <p:cNvPicPr>
            <a:picLocks noChangeAspect="1" noChangeArrowheads="1"/>
          </p:cNvPicPr>
          <p:nvPr/>
        </p:nvPicPr>
        <p:blipFill>
          <a:blip r:embed="rId5" cstate="print"/>
          <a:srcRect/>
          <a:stretch>
            <a:fillRect/>
          </a:stretch>
        </p:blipFill>
        <p:spPr bwMode="auto">
          <a:xfrm>
            <a:off x="6353944" y="3137925"/>
            <a:ext cx="2790056" cy="372007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5602" name="Picture 2" descr="T:\Staff Resources\SMT\2. DHT\Confucius\China Photos\IMG_7738.JPG"/>
          <p:cNvPicPr>
            <a:picLocks noGrp="1" noChangeAspect="1" noChangeArrowheads="1"/>
          </p:cNvPicPr>
          <p:nvPr>
            <p:ph idx="1"/>
          </p:nvPr>
        </p:nvPicPr>
        <p:blipFill>
          <a:blip r:embed="rId2" cstate="print"/>
          <a:srcRect/>
          <a:stretch>
            <a:fillRect/>
          </a:stretch>
        </p:blipFill>
        <p:spPr bwMode="auto">
          <a:xfrm>
            <a:off x="1043608" y="1216888"/>
            <a:ext cx="6768751" cy="5076563"/>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6626" name="Picture 2" descr="T:\Staff Resources\SMT\2. DHT\Confucius\China Photos\IMG_7740.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8064" y="260648"/>
            <a:ext cx="3600400" cy="1440160"/>
          </a:xfrm>
        </p:spPr>
        <p:txBody>
          <a:bodyPr>
            <a:normAutofit/>
          </a:bodyPr>
          <a:lstStyle/>
          <a:p>
            <a:r>
              <a:rPr lang="en-GB" sz="1400" b="1" dirty="0" smtClean="0"/>
              <a:t>Look at their costumes. They are very bright and colourful!</a:t>
            </a:r>
            <a:endParaRPr lang="en-GB" sz="1400" b="1" dirty="0"/>
          </a:p>
        </p:txBody>
      </p:sp>
      <p:pic>
        <p:nvPicPr>
          <p:cNvPr id="13314" name="Picture 2" descr="T:\Staff Resources\SMT\2. DHT\Confucius\China Photos\IMG_7428.JPG"/>
          <p:cNvPicPr>
            <a:picLocks noGrp="1" noChangeAspect="1" noChangeArrowheads="1"/>
          </p:cNvPicPr>
          <p:nvPr>
            <p:ph idx="1"/>
          </p:nvPr>
        </p:nvPicPr>
        <p:blipFill>
          <a:blip r:embed="rId2" cstate="print"/>
          <a:srcRect/>
          <a:stretch>
            <a:fillRect/>
          </a:stretch>
        </p:blipFill>
        <p:spPr bwMode="auto">
          <a:xfrm>
            <a:off x="3109383" y="2332037"/>
            <a:ext cx="6034617" cy="4525963"/>
          </a:xfrm>
          <a:prstGeom prst="rect">
            <a:avLst/>
          </a:prstGeom>
          <a:noFill/>
        </p:spPr>
      </p:pic>
      <p:pic>
        <p:nvPicPr>
          <p:cNvPr id="13316" name="Picture 4" descr="T:\Staff Resources\SMT\2. DHT\Confucius\China Photos\IMG_7429.JPG"/>
          <p:cNvPicPr>
            <a:picLocks noChangeAspect="1" noChangeArrowheads="1"/>
          </p:cNvPicPr>
          <p:nvPr/>
        </p:nvPicPr>
        <p:blipFill>
          <a:blip r:embed="rId3" cstate="print"/>
          <a:srcRect/>
          <a:stretch>
            <a:fillRect/>
          </a:stretch>
        </p:blipFill>
        <p:spPr bwMode="auto">
          <a:xfrm>
            <a:off x="179512" y="116632"/>
            <a:ext cx="4800533" cy="36004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7650" name="Picture 2" descr="T:\Staff Resources\SMT\2. DHT\Confucius\China Photos\IMG_7741.JPG"/>
          <p:cNvPicPr>
            <a:picLocks noGrp="1" noChangeAspect="1" noChangeArrowheads="1"/>
          </p:cNvPicPr>
          <p:nvPr>
            <p:ph idx="1"/>
          </p:nvPr>
        </p:nvPicPr>
        <p:blipFill>
          <a:blip r:embed="rId2" cstate="print"/>
          <a:srcRect/>
          <a:stretch>
            <a:fillRect/>
          </a:stretch>
        </p:blipFill>
        <p:spPr bwMode="auto">
          <a:xfrm>
            <a:off x="539552" y="1412776"/>
            <a:ext cx="3394472" cy="4525963"/>
          </a:xfrm>
          <a:prstGeom prst="rect">
            <a:avLst/>
          </a:prstGeom>
          <a:noFill/>
        </p:spPr>
      </p:pic>
      <p:pic>
        <p:nvPicPr>
          <p:cNvPr id="27651" name="Picture 3" descr="T:\Staff Resources\SMT\2. DHT\Confucius\China Photos\IMG_7759.JPG"/>
          <p:cNvPicPr>
            <a:picLocks noChangeAspect="1" noChangeArrowheads="1"/>
          </p:cNvPicPr>
          <p:nvPr/>
        </p:nvPicPr>
        <p:blipFill>
          <a:blip r:embed="rId3" cstate="print"/>
          <a:srcRect/>
          <a:stretch>
            <a:fillRect/>
          </a:stretch>
        </p:blipFill>
        <p:spPr bwMode="auto">
          <a:xfrm>
            <a:off x="4788024" y="1436779"/>
            <a:ext cx="3402124" cy="453616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28674" name="Picture 2" descr="T:\Staff Resources\SMT\2. DHT\Confucius\China Photos\IMG_7743.JPG"/>
          <p:cNvPicPr>
            <a:picLocks noChangeAspect="1" noChangeArrowheads="1"/>
          </p:cNvPicPr>
          <p:nvPr/>
        </p:nvPicPr>
        <p:blipFill>
          <a:blip r:embed="rId2" cstate="print"/>
          <a:srcRect/>
          <a:stretch>
            <a:fillRect/>
          </a:stretch>
        </p:blipFill>
        <p:spPr bwMode="auto">
          <a:xfrm>
            <a:off x="508000" y="381000"/>
            <a:ext cx="8128000" cy="6096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9698" name="Picture 2" descr="T:\Staff Resources\SMT\2. DHT\Confucius\China Photos\IMG_7746.JPG"/>
          <p:cNvPicPr>
            <a:picLocks noGrp="1" noChangeAspect="1" noChangeArrowheads="1"/>
          </p:cNvPicPr>
          <p:nvPr>
            <p:ph idx="1"/>
          </p:nvPr>
        </p:nvPicPr>
        <p:blipFill>
          <a:blip r:embed="rId3" cstate="print"/>
          <a:srcRect/>
          <a:stretch>
            <a:fillRect/>
          </a:stretch>
        </p:blipFill>
        <p:spPr bwMode="auto">
          <a:xfrm>
            <a:off x="251520" y="1412776"/>
            <a:ext cx="6034617" cy="4525963"/>
          </a:xfrm>
          <a:prstGeom prst="rect">
            <a:avLst/>
          </a:prstGeom>
          <a:noFill/>
        </p:spPr>
      </p:pic>
      <p:pic>
        <p:nvPicPr>
          <p:cNvPr id="29699" name="Picture 3" descr="T:\Staff Resources\SMT\2. DHT\Confucius\China Photos\IMG_7774.JPG"/>
          <p:cNvPicPr>
            <a:picLocks noChangeAspect="1" noChangeArrowheads="1"/>
          </p:cNvPicPr>
          <p:nvPr/>
        </p:nvPicPr>
        <p:blipFill>
          <a:blip r:embed="rId4" cstate="print"/>
          <a:srcRect/>
          <a:stretch>
            <a:fillRect/>
          </a:stretch>
        </p:blipFill>
        <p:spPr bwMode="auto">
          <a:xfrm>
            <a:off x="4283968" y="404664"/>
            <a:ext cx="4572000" cy="6096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22" name="Picture 2" descr="T:\Staff Resources\SMT\2. DHT\Confucius\China Photos\IMG_8191.JPG"/>
          <p:cNvPicPr>
            <a:picLocks noGrp="1" noChangeAspect="1" noChangeArrowheads="1"/>
          </p:cNvPicPr>
          <p:nvPr>
            <p:ph idx="1"/>
          </p:nvPr>
        </p:nvPicPr>
        <p:blipFill>
          <a:blip r:embed="rId2" cstate="print"/>
          <a:srcRect/>
          <a:stretch>
            <a:fillRect/>
          </a:stretch>
        </p:blipFill>
        <p:spPr bwMode="auto">
          <a:xfrm>
            <a:off x="2123728" y="178528"/>
            <a:ext cx="5009604" cy="667947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1746" name="Picture 2" descr="T:\Staff Resources\SMT\2. DHT\Confucius\China Photos\IMG_8194.JPG"/>
          <p:cNvPicPr>
            <a:picLocks noGrp="1" noChangeAspect="1" noChangeArrowheads="1"/>
          </p:cNvPicPr>
          <p:nvPr>
            <p:ph idx="1"/>
          </p:nvPr>
        </p:nvPicPr>
        <p:blipFill>
          <a:blip r:embed="rId2" cstate="print"/>
          <a:srcRect/>
          <a:stretch>
            <a:fillRect/>
          </a:stretch>
        </p:blipFill>
        <p:spPr bwMode="auto">
          <a:xfrm>
            <a:off x="179512" y="260648"/>
            <a:ext cx="2424341" cy="4309939"/>
          </a:xfrm>
          <a:prstGeom prst="rect">
            <a:avLst/>
          </a:prstGeom>
          <a:noFill/>
        </p:spPr>
      </p:pic>
      <p:pic>
        <p:nvPicPr>
          <p:cNvPr id="31748" name="Picture 4" descr="T:\Staff Resources\SMT\2. DHT\Confucius\China Photos\IMG_8138.JPG"/>
          <p:cNvPicPr>
            <a:picLocks noChangeAspect="1" noChangeArrowheads="1"/>
          </p:cNvPicPr>
          <p:nvPr/>
        </p:nvPicPr>
        <p:blipFill>
          <a:blip r:embed="rId3" cstate="print"/>
          <a:srcRect/>
          <a:stretch>
            <a:fillRect/>
          </a:stretch>
        </p:blipFill>
        <p:spPr bwMode="auto">
          <a:xfrm>
            <a:off x="4788024" y="260648"/>
            <a:ext cx="2389766" cy="4248472"/>
          </a:xfrm>
          <a:prstGeom prst="rect">
            <a:avLst/>
          </a:prstGeom>
          <a:noFill/>
        </p:spPr>
      </p:pic>
      <p:pic>
        <p:nvPicPr>
          <p:cNvPr id="31749" name="Picture 5" descr="T:\Staff Resources\SMT\2. DHT\Confucius\China Photos\IMG_8137.JPG"/>
          <p:cNvPicPr>
            <a:picLocks noChangeAspect="1" noChangeArrowheads="1"/>
          </p:cNvPicPr>
          <p:nvPr/>
        </p:nvPicPr>
        <p:blipFill>
          <a:blip r:embed="rId4" cstate="print"/>
          <a:srcRect/>
          <a:stretch>
            <a:fillRect/>
          </a:stretch>
        </p:blipFill>
        <p:spPr bwMode="auto">
          <a:xfrm>
            <a:off x="6948264" y="260648"/>
            <a:ext cx="2389766" cy="4248472"/>
          </a:xfrm>
          <a:prstGeom prst="rect">
            <a:avLst/>
          </a:prstGeom>
          <a:noFill/>
        </p:spPr>
      </p:pic>
      <p:pic>
        <p:nvPicPr>
          <p:cNvPr id="31750" name="Picture 6" descr="T:\Staff Resources\SMT\2. DHT\Confucius\China Photos\IMG_8136.JPG"/>
          <p:cNvPicPr>
            <a:picLocks noChangeAspect="1" noChangeArrowheads="1"/>
          </p:cNvPicPr>
          <p:nvPr/>
        </p:nvPicPr>
        <p:blipFill>
          <a:blip r:embed="rId5" cstate="print"/>
          <a:srcRect/>
          <a:stretch>
            <a:fillRect/>
          </a:stretch>
        </p:blipFill>
        <p:spPr bwMode="auto">
          <a:xfrm rot="16200000">
            <a:off x="1206047" y="2762505"/>
            <a:ext cx="2824826" cy="5021912"/>
          </a:xfrm>
          <a:prstGeom prst="rect">
            <a:avLst/>
          </a:prstGeom>
          <a:noFill/>
        </p:spPr>
      </p:pic>
      <p:pic>
        <p:nvPicPr>
          <p:cNvPr id="31747" name="Picture 3" descr="T:\Staff Resources\SMT\2. DHT\Confucius\China Photos\IMG_8139.JPG"/>
          <p:cNvPicPr>
            <a:picLocks noChangeAspect="1" noChangeArrowheads="1"/>
          </p:cNvPicPr>
          <p:nvPr/>
        </p:nvPicPr>
        <p:blipFill>
          <a:blip r:embed="rId6" cstate="print"/>
          <a:srcRect/>
          <a:stretch>
            <a:fillRect/>
          </a:stretch>
        </p:blipFill>
        <p:spPr bwMode="auto">
          <a:xfrm rot="5400000">
            <a:off x="5812379" y="3360243"/>
            <a:ext cx="2398767" cy="4264474"/>
          </a:xfrm>
          <a:prstGeom prst="rect">
            <a:avLst/>
          </a:prstGeom>
          <a:noFill/>
        </p:spPr>
      </p:pic>
      <p:pic>
        <p:nvPicPr>
          <p:cNvPr id="31751" name="Picture 7" descr="T:\Staff Resources\SMT\2. DHT\Confucius\China Photos\IMG_8135.JPG"/>
          <p:cNvPicPr>
            <a:picLocks noChangeAspect="1" noChangeArrowheads="1"/>
          </p:cNvPicPr>
          <p:nvPr/>
        </p:nvPicPr>
        <p:blipFill>
          <a:blip r:embed="rId7" cstate="print"/>
          <a:srcRect/>
          <a:stretch>
            <a:fillRect/>
          </a:stretch>
        </p:blipFill>
        <p:spPr bwMode="auto">
          <a:xfrm>
            <a:off x="2483768" y="260648"/>
            <a:ext cx="2374362" cy="4221088"/>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Traditional Dress</a:t>
            </a:r>
            <a:endParaRPr lang="en-GB" b="1" dirty="0"/>
          </a:p>
        </p:txBody>
      </p:sp>
      <p:pic>
        <p:nvPicPr>
          <p:cNvPr id="32770" name="Picture 2" descr="T:\Staff Resources\SMT\2. DHT\Confucius\China Photos\IMG_7926.JPG"/>
          <p:cNvPicPr>
            <a:picLocks noGrp="1" noChangeAspect="1" noChangeArrowheads="1"/>
          </p:cNvPicPr>
          <p:nvPr>
            <p:ph idx="1"/>
          </p:nvPr>
        </p:nvPicPr>
        <p:blipFill>
          <a:blip r:embed="rId2" cstate="print"/>
          <a:srcRect/>
          <a:stretch>
            <a:fillRect/>
          </a:stretch>
        </p:blipFill>
        <p:spPr bwMode="auto">
          <a:xfrm>
            <a:off x="0" y="1916832"/>
            <a:ext cx="2952328" cy="3936438"/>
          </a:xfrm>
          <a:prstGeom prst="rect">
            <a:avLst/>
          </a:prstGeom>
          <a:noFill/>
        </p:spPr>
      </p:pic>
      <p:pic>
        <p:nvPicPr>
          <p:cNvPr id="32771" name="Picture 3" descr="T:\Staff Resources\SMT\2. DHT\Confucius\China Photos\IMG_7933.JPG"/>
          <p:cNvPicPr>
            <a:picLocks noChangeAspect="1" noChangeArrowheads="1"/>
          </p:cNvPicPr>
          <p:nvPr/>
        </p:nvPicPr>
        <p:blipFill>
          <a:blip r:embed="rId3" cstate="print"/>
          <a:srcRect/>
          <a:stretch>
            <a:fillRect/>
          </a:stretch>
        </p:blipFill>
        <p:spPr bwMode="auto">
          <a:xfrm>
            <a:off x="2627784" y="1916832"/>
            <a:ext cx="2970330" cy="3960440"/>
          </a:xfrm>
          <a:prstGeom prst="rect">
            <a:avLst/>
          </a:prstGeom>
          <a:noFill/>
        </p:spPr>
      </p:pic>
      <p:pic>
        <p:nvPicPr>
          <p:cNvPr id="32772" name="Picture 4" descr="T:\Staff Resources\SMT\2. DHT\Confucius\China Photos\IMG_7936.JPG"/>
          <p:cNvPicPr>
            <a:picLocks noChangeAspect="1" noChangeArrowheads="1"/>
          </p:cNvPicPr>
          <p:nvPr/>
        </p:nvPicPr>
        <p:blipFill>
          <a:blip r:embed="rId4" cstate="print"/>
          <a:srcRect/>
          <a:stretch>
            <a:fillRect/>
          </a:stretch>
        </p:blipFill>
        <p:spPr bwMode="auto">
          <a:xfrm>
            <a:off x="4716016" y="1916832"/>
            <a:ext cx="2970330" cy="3960440"/>
          </a:xfrm>
          <a:prstGeom prst="rect">
            <a:avLst/>
          </a:prstGeom>
          <a:noFill/>
        </p:spPr>
      </p:pic>
      <p:pic>
        <p:nvPicPr>
          <p:cNvPr id="32773" name="Picture 5" descr="T:\Staff Resources\SMT\2. DHT\Confucius\China Photos\IMG_8027.JPG"/>
          <p:cNvPicPr>
            <a:picLocks noChangeAspect="1" noChangeArrowheads="1"/>
          </p:cNvPicPr>
          <p:nvPr/>
        </p:nvPicPr>
        <p:blipFill>
          <a:blip r:embed="rId5" cstate="print"/>
          <a:srcRect/>
          <a:stretch>
            <a:fillRect/>
          </a:stretch>
        </p:blipFill>
        <p:spPr bwMode="auto">
          <a:xfrm>
            <a:off x="6912006" y="1916833"/>
            <a:ext cx="2970330" cy="396044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Forbidden City</a:t>
            </a:r>
            <a:endParaRPr lang="en-GB" b="1" dirty="0"/>
          </a:p>
        </p:txBody>
      </p:sp>
      <p:pic>
        <p:nvPicPr>
          <p:cNvPr id="33795" name="Picture 3" descr="T:\Staff Resources\SMT\2. DHT\Confucius\China Photos\IMG_7906.JPG"/>
          <p:cNvPicPr>
            <a:picLocks noChangeAspect="1" noChangeArrowheads="1"/>
          </p:cNvPicPr>
          <p:nvPr/>
        </p:nvPicPr>
        <p:blipFill>
          <a:blip r:embed="rId2" cstate="print"/>
          <a:srcRect/>
          <a:stretch>
            <a:fillRect/>
          </a:stretch>
        </p:blipFill>
        <p:spPr bwMode="auto">
          <a:xfrm>
            <a:off x="3639840" y="1700808"/>
            <a:ext cx="5504160" cy="4128120"/>
          </a:xfrm>
          <a:prstGeom prst="rect">
            <a:avLst/>
          </a:prstGeom>
          <a:noFill/>
        </p:spPr>
      </p:pic>
      <p:pic>
        <p:nvPicPr>
          <p:cNvPr id="33794" name="Picture 2" descr="T:\Staff Resources\SMT\2. DHT\Confucius\China Photos\IMG_7900.JPG"/>
          <p:cNvPicPr>
            <a:picLocks noGrp="1" noChangeAspect="1" noChangeArrowheads="1"/>
          </p:cNvPicPr>
          <p:nvPr>
            <p:ph idx="1"/>
          </p:nvPr>
        </p:nvPicPr>
        <p:blipFill>
          <a:blip r:embed="rId3" cstate="print"/>
          <a:srcRect/>
          <a:stretch>
            <a:fillRect/>
          </a:stretch>
        </p:blipFill>
        <p:spPr bwMode="auto">
          <a:xfrm>
            <a:off x="467544" y="1556792"/>
            <a:ext cx="3394472" cy="4525963"/>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Tian’anmen</a:t>
            </a:r>
            <a:r>
              <a:rPr lang="en-GB" dirty="0" smtClean="0"/>
              <a:t> Square</a:t>
            </a:r>
            <a:endParaRPr lang="en-GB" dirty="0"/>
          </a:p>
        </p:txBody>
      </p:sp>
      <p:pic>
        <p:nvPicPr>
          <p:cNvPr id="34818" name="Picture 2" descr="T:\Staff Resources\SMT\2. DHT\Confucius\China Photos\IMG_7939.JPG"/>
          <p:cNvPicPr>
            <a:picLocks noGrp="1" noChangeAspect="1" noChangeArrowheads="1"/>
          </p:cNvPicPr>
          <p:nvPr>
            <p:ph idx="1"/>
          </p:nvPr>
        </p:nvPicPr>
        <p:blipFill>
          <a:blip r:embed="rId2" cstate="print"/>
          <a:srcRect/>
          <a:stretch>
            <a:fillRect/>
          </a:stretch>
        </p:blipFill>
        <p:spPr bwMode="auto">
          <a:xfrm>
            <a:off x="395536" y="1556792"/>
            <a:ext cx="3394472" cy="4525963"/>
          </a:xfrm>
          <a:prstGeom prst="rect">
            <a:avLst/>
          </a:prstGeom>
          <a:noFill/>
        </p:spPr>
      </p:pic>
      <p:pic>
        <p:nvPicPr>
          <p:cNvPr id="34819" name="Picture 3" descr="T:\Staff Resources\SMT\2. DHT\Confucius\China Photos\IMG_7946.JPG"/>
          <p:cNvPicPr>
            <a:picLocks noChangeAspect="1" noChangeArrowheads="1"/>
          </p:cNvPicPr>
          <p:nvPr/>
        </p:nvPicPr>
        <p:blipFill>
          <a:blip r:embed="rId3" cstate="print"/>
          <a:srcRect/>
          <a:stretch>
            <a:fillRect/>
          </a:stretch>
        </p:blipFill>
        <p:spPr bwMode="auto">
          <a:xfrm>
            <a:off x="4067944" y="1268760"/>
            <a:ext cx="4136008" cy="3102006"/>
          </a:xfrm>
          <a:prstGeom prst="rect">
            <a:avLst/>
          </a:prstGeom>
          <a:noFill/>
        </p:spPr>
      </p:pic>
      <p:pic>
        <p:nvPicPr>
          <p:cNvPr id="6" name="Picture 2" descr="T:\Staff Resources\SMT\2. DHT\Confucius\China Photos\IMG_7938.JPG"/>
          <p:cNvPicPr>
            <a:picLocks noChangeAspect="1" noChangeArrowheads="1"/>
          </p:cNvPicPr>
          <p:nvPr/>
        </p:nvPicPr>
        <p:blipFill>
          <a:blip r:embed="rId4" cstate="print"/>
          <a:srcRect/>
          <a:stretch>
            <a:fillRect/>
          </a:stretch>
        </p:blipFill>
        <p:spPr bwMode="auto">
          <a:xfrm>
            <a:off x="4860032" y="3717032"/>
            <a:ext cx="3521365" cy="264102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Temple of Heaven</a:t>
            </a:r>
            <a:endParaRPr lang="en-GB" dirty="0"/>
          </a:p>
        </p:txBody>
      </p:sp>
      <p:pic>
        <p:nvPicPr>
          <p:cNvPr id="35842" name="Picture 2" descr="T:\Staff Resources\SMT\2. DHT\Confucius\China Photos\IMG_7956.JPG"/>
          <p:cNvPicPr>
            <a:picLocks noGrp="1" noChangeAspect="1" noChangeArrowheads="1"/>
          </p:cNvPicPr>
          <p:nvPr>
            <p:ph idx="1"/>
          </p:nvPr>
        </p:nvPicPr>
        <p:blipFill>
          <a:blip r:embed="rId2" cstate="print"/>
          <a:srcRect/>
          <a:stretch>
            <a:fillRect/>
          </a:stretch>
        </p:blipFill>
        <p:spPr bwMode="auto">
          <a:xfrm>
            <a:off x="395536" y="1484784"/>
            <a:ext cx="3394472" cy="4525963"/>
          </a:xfrm>
          <a:prstGeom prst="rect">
            <a:avLst/>
          </a:prstGeom>
          <a:noFill/>
        </p:spPr>
      </p:pic>
      <p:pic>
        <p:nvPicPr>
          <p:cNvPr id="35843" name="Picture 3" descr="T:\Staff Resources\SMT\2. DHT\Confucius\China Photos\IMG_8173.JPG"/>
          <p:cNvPicPr>
            <a:picLocks noChangeAspect="1" noChangeArrowheads="1"/>
          </p:cNvPicPr>
          <p:nvPr/>
        </p:nvPicPr>
        <p:blipFill>
          <a:blip r:embed="rId3" cstate="print"/>
          <a:srcRect/>
          <a:stretch>
            <a:fillRect/>
          </a:stretch>
        </p:blipFill>
        <p:spPr bwMode="auto">
          <a:xfrm>
            <a:off x="3995936" y="1772816"/>
            <a:ext cx="4754880" cy="3566160"/>
          </a:xfrm>
          <a:prstGeom prst="rect">
            <a:avLst/>
          </a:prstGeom>
          <a:noFill/>
        </p:spPr>
      </p:pic>
      <p:sp>
        <p:nvSpPr>
          <p:cNvPr id="5" name="Rectangle 4"/>
          <p:cNvSpPr/>
          <p:nvPr/>
        </p:nvSpPr>
        <p:spPr>
          <a:xfrm>
            <a:off x="4067944" y="5877272"/>
            <a:ext cx="4384470" cy="369332"/>
          </a:xfrm>
          <a:prstGeom prst="rect">
            <a:avLst/>
          </a:prstGeom>
        </p:spPr>
        <p:txBody>
          <a:bodyPr wrap="none">
            <a:spAutoFit/>
          </a:bodyPr>
          <a:lstStyle/>
          <a:p>
            <a:r>
              <a:rPr lang="en-GB" dirty="0" smtClean="0">
                <a:hlinkClick r:id="rId4"/>
              </a:rPr>
              <a:t>https://m.youtube.com/watch?v=A7JFl8IL1zI</a:t>
            </a:r>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Hutongs</a:t>
            </a:r>
            <a:r>
              <a:rPr lang="en-GB" dirty="0" smtClean="0"/>
              <a:t> by Tricycle</a:t>
            </a:r>
            <a:endParaRPr lang="en-GB" dirty="0"/>
          </a:p>
        </p:txBody>
      </p:sp>
      <p:pic>
        <p:nvPicPr>
          <p:cNvPr id="36866" name="Picture 2" descr="T:\Staff Resources\SMT\2. DHT\Confucius\China Photos\IMG_8144.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70784" cy="1570186"/>
          </a:xfrm>
        </p:spPr>
        <p:txBody>
          <a:bodyPr>
            <a:normAutofit/>
          </a:bodyPr>
          <a:lstStyle/>
          <a:p>
            <a:r>
              <a:rPr lang="en-GB" sz="1400" b="1" dirty="0" smtClean="0"/>
              <a:t>The beautiful fountains at the Cultural </a:t>
            </a:r>
            <a:r>
              <a:rPr lang="en-GB" sz="1400" b="1" dirty="0" err="1" smtClean="0"/>
              <a:t>Center</a:t>
            </a:r>
            <a:endParaRPr lang="en-GB" sz="1400" b="1" dirty="0"/>
          </a:p>
        </p:txBody>
      </p:sp>
      <p:pic>
        <p:nvPicPr>
          <p:cNvPr id="2051" name="Picture 3" descr="T:\Staff Resources\SMT\2. DHT\Confucius\China Photos\IMG_7339.JPG"/>
          <p:cNvPicPr>
            <a:picLocks noChangeAspect="1" noChangeArrowheads="1"/>
          </p:cNvPicPr>
          <p:nvPr/>
        </p:nvPicPr>
        <p:blipFill>
          <a:blip r:embed="rId2" cstate="print"/>
          <a:srcRect/>
          <a:stretch>
            <a:fillRect/>
          </a:stretch>
        </p:blipFill>
        <p:spPr bwMode="auto">
          <a:xfrm>
            <a:off x="508000" y="2024844"/>
            <a:ext cx="5936208" cy="4452156"/>
          </a:xfrm>
          <a:prstGeom prst="rect">
            <a:avLst/>
          </a:prstGeom>
          <a:noFill/>
        </p:spPr>
      </p:pic>
      <p:pic>
        <p:nvPicPr>
          <p:cNvPr id="2050" name="Picture 2" descr="T:\Staff Resources\SMT\2. DHT\Confucius\China Photos\IMG_7336.JPG"/>
          <p:cNvPicPr>
            <a:picLocks noGrp="1" noChangeAspect="1" noChangeArrowheads="1"/>
          </p:cNvPicPr>
          <p:nvPr>
            <p:ph idx="1"/>
          </p:nvPr>
        </p:nvPicPr>
        <p:blipFill>
          <a:blip r:embed="rId3" cstate="print"/>
          <a:srcRect/>
          <a:stretch>
            <a:fillRect/>
          </a:stretch>
        </p:blipFill>
        <p:spPr bwMode="auto">
          <a:xfrm>
            <a:off x="4644008" y="332656"/>
            <a:ext cx="4248472" cy="3186354"/>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Hutongs</a:t>
            </a:r>
            <a:endParaRPr lang="en-GB" dirty="0"/>
          </a:p>
        </p:txBody>
      </p:sp>
      <p:pic>
        <p:nvPicPr>
          <p:cNvPr id="40962" name="Picture 2" descr="T:\Staff Resources\SMT\2. DHT\Confucius\China Photos\IMG_7983 (1).JPG"/>
          <p:cNvPicPr>
            <a:picLocks noGrp="1" noChangeAspect="1" noChangeArrowheads="1"/>
          </p:cNvPicPr>
          <p:nvPr>
            <p:ph idx="1"/>
          </p:nvPr>
        </p:nvPicPr>
        <p:blipFill>
          <a:blip r:embed="rId2" cstate="print"/>
          <a:srcRect/>
          <a:stretch>
            <a:fillRect/>
          </a:stretch>
        </p:blipFill>
        <p:spPr bwMode="auto">
          <a:xfrm>
            <a:off x="467544" y="1484784"/>
            <a:ext cx="6034617" cy="4525963"/>
          </a:xfrm>
          <a:prstGeom prst="rect">
            <a:avLst/>
          </a:prstGeom>
          <a:noFill/>
        </p:spPr>
      </p:pic>
      <p:pic>
        <p:nvPicPr>
          <p:cNvPr id="5" name="Picture 3" descr="N:\Downloads\IMG_7994.JPG"/>
          <p:cNvPicPr>
            <a:picLocks noChangeAspect="1" noChangeArrowheads="1"/>
          </p:cNvPicPr>
          <p:nvPr/>
        </p:nvPicPr>
        <p:blipFill>
          <a:blip r:embed="rId3" cstate="print"/>
          <a:srcRect/>
          <a:stretch>
            <a:fillRect/>
          </a:stretch>
        </p:blipFill>
        <p:spPr bwMode="auto">
          <a:xfrm rot="5400000">
            <a:off x="4668010" y="2108854"/>
            <a:ext cx="4416491" cy="3312368"/>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Summer Palace</a:t>
            </a:r>
            <a:endParaRPr lang="en-GB" dirty="0"/>
          </a:p>
        </p:txBody>
      </p:sp>
      <p:pic>
        <p:nvPicPr>
          <p:cNvPr id="41988" name="Picture 4" descr="N:\Downloads\FullSizeRender (12).jpg"/>
          <p:cNvPicPr>
            <a:picLocks noGrp="1" noChangeAspect="1" noChangeArrowheads="1"/>
          </p:cNvPicPr>
          <p:nvPr>
            <p:ph idx="1"/>
          </p:nvPr>
        </p:nvPicPr>
        <p:blipFill>
          <a:blip r:embed="rId2" cstate="print"/>
          <a:srcRect/>
          <a:stretch>
            <a:fillRect/>
          </a:stretch>
        </p:blipFill>
        <p:spPr bwMode="auto">
          <a:xfrm>
            <a:off x="1331640" y="1168017"/>
            <a:ext cx="4831146" cy="4061183"/>
          </a:xfrm>
          <a:prstGeom prst="rect">
            <a:avLst/>
          </a:prstGeom>
          <a:noFill/>
        </p:spPr>
      </p:pic>
      <p:sp>
        <p:nvSpPr>
          <p:cNvPr id="4" name="Rectangle 3"/>
          <p:cNvSpPr/>
          <p:nvPr/>
        </p:nvSpPr>
        <p:spPr>
          <a:xfrm>
            <a:off x="3491880" y="5733256"/>
            <a:ext cx="4572000" cy="646331"/>
          </a:xfrm>
          <a:prstGeom prst="rect">
            <a:avLst/>
          </a:prstGeom>
        </p:spPr>
        <p:txBody>
          <a:bodyPr>
            <a:spAutoFit/>
          </a:bodyPr>
          <a:lstStyle/>
          <a:p>
            <a:r>
              <a:rPr lang="en-GB" dirty="0" smtClean="0">
                <a:hlinkClick r:id="rId3"/>
              </a:rPr>
              <a:t>https://m.youtube.com/watch?v=bbsXMaAalew</a:t>
            </a:r>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smtClean="0"/>
              <a:t>The Birds Nest</a:t>
            </a:r>
            <a:endParaRPr lang="en-GB" dirty="0"/>
          </a:p>
        </p:txBody>
      </p:sp>
      <p:pic>
        <p:nvPicPr>
          <p:cNvPr id="37890" name="Picture 2" descr="T:\Staff Resources\SMT\2. DHT\Confucius\China Photos\IMG_8081.JPG"/>
          <p:cNvPicPr>
            <a:picLocks noGrp="1" noChangeAspect="1" noChangeArrowheads="1"/>
          </p:cNvPicPr>
          <p:nvPr>
            <p:ph idx="1"/>
          </p:nvPr>
        </p:nvPicPr>
        <p:blipFill>
          <a:blip r:embed="rId2" cstate="print"/>
          <a:srcRect/>
          <a:stretch>
            <a:fillRect/>
          </a:stretch>
        </p:blipFill>
        <p:spPr bwMode="auto">
          <a:xfrm rot="21297857">
            <a:off x="107504" y="980728"/>
            <a:ext cx="4512501" cy="3384376"/>
          </a:xfrm>
          <a:prstGeom prst="rect">
            <a:avLst/>
          </a:prstGeom>
          <a:noFill/>
        </p:spPr>
      </p:pic>
      <p:pic>
        <p:nvPicPr>
          <p:cNvPr id="37891" name="Picture 3" descr="T:\Staff Resources\SMT\2. DHT\Confucius\China Photos\IMG_8119.JPG"/>
          <p:cNvPicPr>
            <a:picLocks noChangeAspect="1" noChangeArrowheads="1"/>
          </p:cNvPicPr>
          <p:nvPr/>
        </p:nvPicPr>
        <p:blipFill>
          <a:blip r:embed="rId3" cstate="print"/>
          <a:srcRect/>
          <a:stretch>
            <a:fillRect/>
          </a:stretch>
        </p:blipFill>
        <p:spPr bwMode="auto">
          <a:xfrm rot="507855">
            <a:off x="4499992" y="1052736"/>
            <a:ext cx="4320480" cy="3240360"/>
          </a:xfrm>
          <a:prstGeom prst="rect">
            <a:avLst/>
          </a:prstGeom>
          <a:noFill/>
        </p:spPr>
      </p:pic>
      <p:pic>
        <p:nvPicPr>
          <p:cNvPr id="37892" name="Picture 4" descr="T:\Staff Resources\SMT\2. DHT\Confucius\China Photos\IMG_8115.JPG"/>
          <p:cNvPicPr>
            <a:picLocks noChangeAspect="1" noChangeArrowheads="1"/>
          </p:cNvPicPr>
          <p:nvPr/>
        </p:nvPicPr>
        <p:blipFill>
          <a:blip r:embed="rId4" cstate="print"/>
          <a:srcRect/>
          <a:stretch>
            <a:fillRect/>
          </a:stretch>
        </p:blipFill>
        <p:spPr bwMode="auto">
          <a:xfrm>
            <a:off x="1691680" y="3284984"/>
            <a:ext cx="4568056" cy="3426042"/>
          </a:xfrm>
          <a:prstGeom prst="rect">
            <a:avLst/>
          </a:prstGeom>
          <a:noFill/>
        </p:spPr>
      </p:pic>
      <p:sp>
        <p:nvSpPr>
          <p:cNvPr id="6" name="Rectangle 5"/>
          <p:cNvSpPr/>
          <p:nvPr/>
        </p:nvSpPr>
        <p:spPr>
          <a:xfrm>
            <a:off x="6372200" y="4797152"/>
            <a:ext cx="2627784" cy="646331"/>
          </a:xfrm>
          <a:prstGeom prst="rect">
            <a:avLst/>
          </a:prstGeom>
        </p:spPr>
        <p:txBody>
          <a:bodyPr wrap="square">
            <a:spAutoFit/>
          </a:bodyPr>
          <a:lstStyle/>
          <a:p>
            <a:r>
              <a:rPr lang="en-GB" dirty="0" smtClean="0">
                <a:hlinkClick r:id="rId5"/>
              </a:rPr>
              <a:t>https://m.youtube.com/watch?v=E4R5pwuhVJ0</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Woodblock Painting at the Museum</a:t>
            </a:r>
            <a:endParaRPr lang="en-GB" b="1" dirty="0"/>
          </a:p>
        </p:txBody>
      </p:sp>
      <p:pic>
        <p:nvPicPr>
          <p:cNvPr id="16386" name="Picture 2" descr="T:\Staff Resources\SMT\2. DHT\Confucius\China Photos\IMG_7353.JPG"/>
          <p:cNvPicPr>
            <a:picLocks noGrp="1" noChangeAspect="1" noChangeArrowheads="1"/>
          </p:cNvPicPr>
          <p:nvPr>
            <p:ph idx="1"/>
          </p:nvPr>
        </p:nvPicPr>
        <p:blipFill>
          <a:blip r:embed="rId2" cstate="print"/>
          <a:srcRect/>
          <a:stretch>
            <a:fillRect/>
          </a:stretch>
        </p:blipFill>
        <p:spPr bwMode="auto">
          <a:xfrm>
            <a:off x="755575" y="1484784"/>
            <a:ext cx="3648405" cy="2736304"/>
          </a:xfrm>
          <a:prstGeom prst="rect">
            <a:avLst/>
          </a:prstGeom>
          <a:noFill/>
        </p:spPr>
      </p:pic>
      <p:sp>
        <p:nvSpPr>
          <p:cNvPr id="5" name="TextBox 4"/>
          <p:cNvSpPr txBox="1"/>
          <p:nvPr/>
        </p:nvSpPr>
        <p:spPr>
          <a:xfrm>
            <a:off x="827584" y="4509120"/>
            <a:ext cx="7416824" cy="1015663"/>
          </a:xfrm>
          <a:prstGeom prst="rect">
            <a:avLst/>
          </a:prstGeom>
          <a:noFill/>
        </p:spPr>
        <p:txBody>
          <a:bodyPr wrap="square" rtlCol="0">
            <a:spAutoFit/>
          </a:bodyPr>
          <a:lstStyle/>
          <a:p>
            <a:pPr algn="ctr"/>
            <a:r>
              <a:rPr lang="en-GB" sz="2000" b="1" u="sng" dirty="0" smtClean="0"/>
              <a:t>Step 1</a:t>
            </a:r>
          </a:p>
          <a:p>
            <a:pPr algn="ctr"/>
            <a:r>
              <a:rPr lang="en-GB" sz="2000" b="1" dirty="0" smtClean="0"/>
              <a:t>Put the ink on the special brush then swirl the brush around the block</a:t>
            </a:r>
            <a:r>
              <a:rPr lang="en-GB" b="1" dirty="0" smtClean="0"/>
              <a:t>.</a:t>
            </a:r>
            <a:endParaRPr lang="en-GB" b="1" dirty="0"/>
          </a:p>
        </p:txBody>
      </p:sp>
      <p:pic>
        <p:nvPicPr>
          <p:cNvPr id="16387" name="Picture 3" descr="T:\Staff Resources\SMT\2. DHT\Confucius\China Photos\IMG_7356.JPG"/>
          <p:cNvPicPr>
            <a:picLocks noChangeAspect="1" noChangeArrowheads="1"/>
          </p:cNvPicPr>
          <p:nvPr/>
        </p:nvPicPr>
        <p:blipFill>
          <a:blip r:embed="rId3" cstate="print"/>
          <a:srcRect/>
          <a:stretch>
            <a:fillRect/>
          </a:stretch>
        </p:blipFill>
        <p:spPr bwMode="auto">
          <a:xfrm>
            <a:off x="4788024" y="1484784"/>
            <a:ext cx="3655955" cy="274196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25144"/>
            <a:ext cx="8229600" cy="1143000"/>
          </a:xfrm>
        </p:spPr>
        <p:txBody>
          <a:bodyPr>
            <a:normAutofit/>
          </a:bodyPr>
          <a:lstStyle/>
          <a:p>
            <a:r>
              <a:rPr lang="en-GB" sz="2000" b="1" u="sng" dirty="0" smtClean="0"/>
              <a:t>Step 2</a:t>
            </a:r>
            <a:br>
              <a:rPr lang="en-GB" sz="2000" b="1" u="sng" dirty="0" smtClean="0"/>
            </a:br>
            <a:r>
              <a:rPr lang="en-GB" sz="2000" b="1" dirty="0" smtClean="0"/>
              <a:t>Place your paper over the block and carefully rub the ink onto the paper.</a:t>
            </a:r>
            <a:endParaRPr lang="en-GB" sz="2000" b="1" u="sng" dirty="0"/>
          </a:p>
        </p:txBody>
      </p:sp>
      <p:pic>
        <p:nvPicPr>
          <p:cNvPr id="17410" name="Picture 2" descr="T:\Staff Resources\SMT\2. DHT\Confucius\China Photos\IMG_7358.JPG"/>
          <p:cNvPicPr>
            <a:picLocks noGrp="1" noChangeAspect="1" noChangeArrowheads="1"/>
          </p:cNvPicPr>
          <p:nvPr>
            <p:ph idx="1"/>
          </p:nvPr>
        </p:nvPicPr>
        <p:blipFill>
          <a:blip r:embed="rId2" cstate="print"/>
          <a:srcRect/>
          <a:stretch>
            <a:fillRect/>
          </a:stretch>
        </p:blipFill>
        <p:spPr bwMode="auto">
          <a:xfrm>
            <a:off x="467544" y="836712"/>
            <a:ext cx="4172281" cy="3129211"/>
          </a:xfrm>
          <a:prstGeom prst="rect">
            <a:avLst/>
          </a:prstGeom>
          <a:noFill/>
        </p:spPr>
      </p:pic>
      <p:pic>
        <p:nvPicPr>
          <p:cNvPr id="17411" name="Picture 3" descr="T:\Staff Resources\SMT\2. DHT\Confucius\China Photos\IMG_7359.JPG"/>
          <p:cNvPicPr>
            <a:picLocks noChangeAspect="1" noChangeArrowheads="1"/>
          </p:cNvPicPr>
          <p:nvPr/>
        </p:nvPicPr>
        <p:blipFill>
          <a:blip r:embed="rId3" cstate="print"/>
          <a:srcRect/>
          <a:stretch>
            <a:fillRect/>
          </a:stretch>
        </p:blipFill>
        <p:spPr bwMode="auto">
          <a:xfrm>
            <a:off x="4716015" y="836712"/>
            <a:ext cx="4224469" cy="316835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b="1" u="sng" dirty="0" smtClean="0"/>
              <a:t>Step 3</a:t>
            </a:r>
            <a:br>
              <a:rPr lang="en-GB" sz="2000" b="1" u="sng" dirty="0" smtClean="0"/>
            </a:br>
            <a:r>
              <a:rPr lang="en-GB" sz="2000" b="1" dirty="0" smtClean="0"/>
              <a:t>Peel back your paper to produce a lovely block painting!</a:t>
            </a:r>
            <a:endParaRPr lang="en-GB" sz="2000" b="1" u="sng" dirty="0"/>
          </a:p>
        </p:txBody>
      </p:sp>
      <p:pic>
        <p:nvPicPr>
          <p:cNvPr id="18434" name="Picture 2" descr="T:\Staff Resources\SMT\2. DHT\Confucius\China Photos\IMG_7361.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t>Tianjin Food Street</a:t>
            </a:r>
            <a:endParaRPr lang="en-GB" sz="2400" b="1" dirty="0"/>
          </a:p>
        </p:txBody>
      </p:sp>
      <p:pic>
        <p:nvPicPr>
          <p:cNvPr id="14338" name="Picture 2" descr="T:\Staff Resources\SMT\2. DHT\Confucius\China Photos\IMG_7368.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2280" y="188640"/>
            <a:ext cx="1800200" cy="1728192"/>
          </a:xfrm>
        </p:spPr>
        <p:txBody>
          <a:bodyPr>
            <a:normAutofit/>
          </a:bodyPr>
          <a:lstStyle/>
          <a:p>
            <a:r>
              <a:rPr lang="en-GB" sz="1600" b="1" dirty="0" smtClean="0"/>
              <a:t>The food in China is very different from the food in Scotland!</a:t>
            </a:r>
            <a:endParaRPr lang="en-GB" sz="1600" b="1" dirty="0"/>
          </a:p>
        </p:txBody>
      </p:sp>
      <p:pic>
        <p:nvPicPr>
          <p:cNvPr id="15362" name="Picture 2" descr="T:\Staff Resources\SMT\2. DHT\Confucius\China Photos\IMG_7372.JPG"/>
          <p:cNvPicPr>
            <a:picLocks noGrp="1" noChangeAspect="1" noChangeArrowheads="1"/>
          </p:cNvPicPr>
          <p:nvPr>
            <p:ph idx="1"/>
          </p:nvPr>
        </p:nvPicPr>
        <p:blipFill>
          <a:blip r:embed="rId2" cstate="print"/>
          <a:srcRect/>
          <a:stretch>
            <a:fillRect/>
          </a:stretch>
        </p:blipFill>
        <p:spPr bwMode="auto">
          <a:xfrm>
            <a:off x="179512" y="188641"/>
            <a:ext cx="2736304" cy="3648406"/>
          </a:xfrm>
          <a:prstGeom prst="rect">
            <a:avLst/>
          </a:prstGeom>
          <a:noFill/>
        </p:spPr>
      </p:pic>
      <p:pic>
        <p:nvPicPr>
          <p:cNvPr id="15363" name="Picture 3" descr="T:\Staff Resources\SMT\2. DHT\Confucius\China Photos\IMG_7373.JPG"/>
          <p:cNvPicPr>
            <a:picLocks noChangeAspect="1" noChangeArrowheads="1"/>
          </p:cNvPicPr>
          <p:nvPr/>
        </p:nvPicPr>
        <p:blipFill>
          <a:blip r:embed="rId3" cstate="print"/>
          <a:srcRect/>
          <a:stretch>
            <a:fillRect/>
          </a:stretch>
        </p:blipFill>
        <p:spPr bwMode="auto">
          <a:xfrm>
            <a:off x="2987824" y="188640"/>
            <a:ext cx="3991992" cy="2993994"/>
          </a:xfrm>
          <a:prstGeom prst="rect">
            <a:avLst/>
          </a:prstGeom>
          <a:noFill/>
        </p:spPr>
      </p:pic>
      <p:pic>
        <p:nvPicPr>
          <p:cNvPr id="15364" name="Picture 4" descr="T:\Staff Resources\SMT\2. DHT\Confucius\China Photos\IMG_7374.JPG"/>
          <p:cNvPicPr>
            <a:picLocks noChangeAspect="1" noChangeArrowheads="1"/>
          </p:cNvPicPr>
          <p:nvPr/>
        </p:nvPicPr>
        <p:blipFill>
          <a:blip r:embed="rId4" cstate="print"/>
          <a:srcRect/>
          <a:stretch>
            <a:fillRect/>
          </a:stretch>
        </p:blipFill>
        <p:spPr bwMode="auto">
          <a:xfrm>
            <a:off x="5076056" y="1988840"/>
            <a:ext cx="3703960" cy="2777970"/>
          </a:xfrm>
          <a:prstGeom prst="rect">
            <a:avLst/>
          </a:prstGeom>
          <a:noFill/>
        </p:spPr>
      </p:pic>
      <p:pic>
        <p:nvPicPr>
          <p:cNvPr id="15365" name="Picture 5" descr="T:\Staff Resources\SMT\2. DHT\Confucius\China Photos\IMG_7376.JPG"/>
          <p:cNvPicPr>
            <a:picLocks noChangeAspect="1" noChangeArrowheads="1"/>
          </p:cNvPicPr>
          <p:nvPr/>
        </p:nvPicPr>
        <p:blipFill>
          <a:blip r:embed="rId5" cstate="print"/>
          <a:srcRect/>
          <a:stretch>
            <a:fillRect/>
          </a:stretch>
        </p:blipFill>
        <p:spPr bwMode="auto">
          <a:xfrm>
            <a:off x="179512" y="3068960"/>
            <a:ext cx="2682044" cy="3576059"/>
          </a:xfrm>
          <a:prstGeom prst="rect">
            <a:avLst/>
          </a:prstGeom>
          <a:noFill/>
        </p:spPr>
      </p:pic>
      <p:pic>
        <p:nvPicPr>
          <p:cNvPr id="15366" name="Picture 6" descr="T:\Staff Resources\SMT\2. DHT\Confucius\China Photos\IMG_7377 (1).JPG"/>
          <p:cNvPicPr>
            <a:picLocks noChangeAspect="1" noChangeArrowheads="1"/>
          </p:cNvPicPr>
          <p:nvPr/>
        </p:nvPicPr>
        <p:blipFill>
          <a:blip r:embed="rId6" cstate="print"/>
          <a:srcRect/>
          <a:stretch>
            <a:fillRect/>
          </a:stretch>
        </p:blipFill>
        <p:spPr bwMode="auto">
          <a:xfrm>
            <a:off x="3203848" y="3429000"/>
            <a:ext cx="4208016" cy="315601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6">
      <a:dk1>
        <a:srgbClr val="FF0000"/>
      </a:dk1>
      <a:lt1>
        <a:srgbClr val="000000"/>
      </a:lt1>
      <a:dk2>
        <a:srgbClr val="FF0000"/>
      </a:dk2>
      <a:lt2>
        <a:srgbClr val="FF0000"/>
      </a:lt2>
      <a:accent1>
        <a:srgbClr val="FF0000"/>
      </a:accent1>
      <a:accent2>
        <a:srgbClr val="FFFF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TotalTime>
  <Words>242</Words>
  <Application>Microsoft Office PowerPoint</Application>
  <PresentationFormat>On-screen Show (4:3)</PresentationFormat>
  <Paragraphs>41</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China 2018</vt:lpstr>
      <vt:lpstr>Tianjin Cultural Center  At the Center there was a dance festival. Obviously Mrs Law had to get involved! Chinese TV were there and announced that Head Teachers were over from Scotland. Everyone was desperate to get their photo taken with us!</vt:lpstr>
      <vt:lpstr>Look at their costumes. They are very bright and colourful!</vt:lpstr>
      <vt:lpstr>The beautiful fountains at the Cultural Center</vt:lpstr>
      <vt:lpstr>Woodblock Painting at the Museum</vt:lpstr>
      <vt:lpstr>Step 2 Place your paper over the block and carefully rub the ink onto the paper.</vt:lpstr>
      <vt:lpstr>Step 3 Peel back your paper to produce a lovely block painting!</vt:lpstr>
      <vt:lpstr>Tianjin Food Street</vt:lpstr>
      <vt:lpstr>The food in China is very different from the food in Scotland!</vt:lpstr>
      <vt:lpstr>Beautiful Night Scene on the Haihe River</vt:lpstr>
      <vt:lpstr>Mrs Law visits Yue Yang Dao Xiao Xue Primary School. Their school values were:  To make school a kind of enjoyment To make study a kind of joy. To make development a kind of happiness  </vt:lpstr>
      <vt:lpstr>Slide 12</vt:lpstr>
      <vt:lpstr>The school had a beautiful garden outside.  On the wall they had lots of photos of children smiling. They called it the ‘wall of smiles’. When children feel sad at school they take them here to cheer them up!</vt:lpstr>
      <vt:lpstr>Here are some examples of how they take their class photo.</vt:lpstr>
      <vt:lpstr>Within the school they also had a museum to display their achievements and anything that they were proud of.</vt:lpstr>
      <vt:lpstr>As the school is in the centre of Tianjin they do not have much outdoor space. This garden was on the roof of the school. It used to be a tennis court!!</vt:lpstr>
      <vt:lpstr>Here are some examples of children's work. They take great pride in their presentation. </vt:lpstr>
      <vt:lpstr>Slide 18</vt:lpstr>
      <vt:lpstr>Lunchtime!</vt:lpstr>
      <vt:lpstr>Slide 20</vt:lpstr>
      <vt:lpstr>Art Lesson</vt:lpstr>
      <vt:lpstr>Paper Cutting</vt:lpstr>
      <vt:lpstr>Slide 23</vt:lpstr>
      <vt:lpstr>Slide 24</vt:lpstr>
      <vt:lpstr>Hanban Institute</vt:lpstr>
      <vt:lpstr>Beijing   The Watertown  and  The Great Wall</vt:lpstr>
      <vt:lpstr>Slide 27</vt:lpstr>
      <vt:lpstr>Slide 28</vt:lpstr>
      <vt:lpstr>Slide 29</vt:lpstr>
      <vt:lpstr>Slide 30</vt:lpstr>
      <vt:lpstr>Slide 31</vt:lpstr>
      <vt:lpstr>Slide 32</vt:lpstr>
      <vt:lpstr>Slide 33</vt:lpstr>
      <vt:lpstr>Slide 34</vt:lpstr>
      <vt:lpstr>Traditional Dress</vt:lpstr>
      <vt:lpstr>The Forbidden City</vt:lpstr>
      <vt:lpstr>Tian’anmen Square</vt:lpstr>
      <vt:lpstr>The Temple of Heaven</vt:lpstr>
      <vt:lpstr>The Hutongs by Tricycle</vt:lpstr>
      <vt:lpstr>The Hutongs</vt:lpstr>
      <vt:lpstr>The Summer Palace</vt:lpstr>
      <vt:lpstr>The Birds Nest</vt:lpstr>
    </vt:vector>
  </TitlesOfParts>
  <Company>RM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 2018</dc:title>
  <dc:creator>059jlaw</dc:creator>
  <cp:lastModifiedBy>059jlaw</cp:lastModifiedBy>
  <cp:revision>46</cp:revision>
  <dcterms:created xsi:type="dcterms:W3CDTF">2018-11-22T09:34:06Z</dcterms:created>
  <dcterms:modified xsi:type="dcterms:W3CDTF">2018-11-30T09:06:20Z</dcterms:modified>
</cp:coreProperties>
</file>